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76" r:id="rId5"/>
    <p:sldId id="277" r:id="rId6"/>
    <p:sldId id="279" r:id="rId7"/>
    <p:sldId id="258" r:id="rId8"/>
    <p:sldId id="280" r:id="rId9"/>
    <p:sldId id="269" r:id="rId10"/>
    <p:sldId id="270" r:id="rId11"/>
    <p:sldId id="266" r:id="rId12"/>
    <p:sldId id="271" r:id="rId13"/>
    <p:sldId id="272" r:id="rId14"/>
    <p:sldId id="264" r:id="rId15"/>
    <p:sldId id="267" r:id="rId16"/>
    <p:sldId id="286" r:id="rId17"/>
    <p:sldId id="274" r:id="rId18"/>
    <p:sldId id="260" r:id="rId19"/>
    <p:sldId id="278" r:id="rId20"/>
    <p:sldId id="281" r:id="rId21"/>
    <p:sldId id="285" r:id="rId22"/>
    <p:sldId id="287" r:id="rId23"/>
    <p:sldId id="291" r:id="rId24"/>
    <p:sldId id="289" r:id="rId25"/>
    <p:sldId id="292" r:id="rId26"/>
    <p:sldId id="293" r:id="rId27"/>
    <p:sldId id="282" r:id="rId28"/>
    <p:sldId id="284" r:id="rId29"/>
    <p:sldId id="298" r:id="rId30"/>
    <p:sldId id="310" r:id="rId31"/>
    <p:sldId id="283" r:id="rId32"/>
    <p:sldId id="299" r:id="rId33"/>
    <p:sldId id="300" r:id="rId34"/>
    <p:sldId id="303" r:id="rId35"/>
    <p:sldId id="304" r:id="rId36"/>
    <p:sldId id="290" r:id="rId37"/>
    <p:sldId id="305" r:id="rId38"/>
    <p:sldId id="296" r:id="rId39"/>
    <p:sldId id="301" r:id="rId40"/>
    <p:sldId id="306" r:id="rId41"/>
    <p:sldId id="307" r:id="rId42"/>
    <p:sldId id="309" r:id="rId43"/>
    <p:sldId id="308" r:id="rId44"/>
    <p:sldId id="311" r:id="rId45"/>
    <p:sldId id="302" r:id="rId46"/>
    <p:sldId id="316" r:id="rId47"/>
    <p:sldId id="318" r:id="rId48"/>
    <p:sldId id="319" r:id="rId49"/>
    <p:sldId id="320" r:id="rId50"/>
    <p:sldId id="321" r:id="rId51"/>
    <p:sldId id="313" r:id="rId52"/>
    <p:sldId id="314" r:id="rId53"/>
    <p:sldId id="31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216" d="100"/>
          <a:sy n="216" d="100"/>
        </p:scale>
        <p:origin x="-20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Helvetica" panose="020B0604020202020204" pitchFamily="34" charset="0"/>
                <a:cs typeface="Helvetica" panose="020B0604020202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i="1">
                <a:latin typeface="Times" panose="02020603050405020304" pitchFamily="18" charset="0"/>
                <a:cs typeface="Times"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33535D3A-6D45-45E3-A976-B17E69128BA5}" type="datetimeFigureOut">
              <a:rPr lang="en-US" smtClean="0"/>
              <a:pPr/>
              <a:t>7/13/15</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08FA9F87-1633-4213-8015-EFADCFC5FD33}" type="slidenum">
              <a:rPr lang="en-US" smtClean="0"/>
              <a:pPr/>
              <a:t>‹#›</a:t>
            </a:fld>
            <a:endParaRPr lang="en-US"/>
          </a:p>
        </p:txBody>
      </p:sp>
    </p:spTree>
    <p:extLst>
      <p:ext uri="{BB962C8B-B14F-4D97-AF65-F5344CB8AC3E}">
        <p14:creationId xmlns:p14="http://schemas.microsoft.com/office/powerpoint/2010/main" val="219962409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535D3A-6D45-45E3-A976-B17E69128BA5}" type="datetimeFigureOut">
              <a:rPr lang="en-US" smtClean="0"/>
              <a:t>7/13/15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3193758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535D3A-6D45-45E3-A976-B17E69128BA5}" type="datetimeFigureOut">
              <a:rPr lang="en-US" smtClean="0"/>
              <a:t>7/13/15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2908865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panose="020B0604020202020204" pitchFamily="34" charset="0"/>
                <a:cs typeface="Helvetica"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Helvetica" panose="020B0604020202020204" pitchFamily="34" charset="0"/>
                <a:cs typeface="Helvetica" panose="020B0604020202020204" pitchFamily="34" charset="0"/>
              </a:defRPr>
            </a:lvl1pPr>
            <a:lvl2pPr>
              <a:defRPr>
                <a:latin typeface="Helvetica" panose="020B0604020202020204" pitchFamily="34" charset="0"/>
                <a:cs typeface="Helvetica" panose="020B0604020202020204" pitchFamily="34" charset="0"/>
              </a:defRPr>
            </a:lvl2pPr>
            <a:lvl3pPr>
              <a:defRPr>
                <a:latin typeface="Helvetica" panose="020B0604020202020204" pitchFamily="34" charset="0"/>
                <a:cs typeface="Helvetica" panose="020B0604020202020204" pitchFamily="34" charset="0"/>
              </a:defRPr>
            </a:lvl3pPr>
            <a:lvl4pPr>
              <a:defRPr>
                <a:latin typeface="Helvetica" panose="020B0604020202020204" pitchFamily="34" charset="0"/>
                <a:cs typeface="Helvetica" panose="020B0604020202020204" pitchFamily="34" charset="0"/>
              </a:defRPr>
            </a:lvl4pPr>
            <a:lvl5pPr>
              <a:defRPr>
                <a:latin typeface="Helvetica" panose="020B0604020202020204" pitchFamily="34" charset="0"/>
                <a:cs typeface="Helvetica"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atin typeface="Helvetica" panose="020B0604020202020204" pitchFamily="34" charset="0"/>
                <a:cs typeface="Helvetica" panose="020B0604020202020204" pitchFamily="34" charset="0"/>
              </a:defRPr>
            </a:lvl1pPr>
          </a:lstStyle>
          <a:p>
            <a:fld id="{33535D3A-6D45-45E3-A976-B17E69128BA5}" type="datetimeFigureOut">
              <a:rPr lang="en-US" smtClean="0"/>
              <a:pPr/>
              <a:t>7/13/15</a:t>
            </a:fld>
            <a:endParaRPr lang="en-US"/>
          </a:p>
        </p:txBody>
      </p:sp>
      <p:sp>
        <p:nvSpPr>
          <p:cNvPr id="5" name="Footer Placeholder 4"/>
          <p:cNvSpPr>
            <a:spLocks noGrp="1"/>
          </p:cNvSpPr>
          <p:nvPr>
            <p:ph type="ftr" sz="quarter" idx="11"/>
          </p:nvPr>
        </p:nvSpPr>
        <p:spPr/>
        <p:txBody>
          <a:bodyPr/>
          <a:lstStyle>
            <a:lvl1pPr>
              <a:defRPr>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panose="020B0604020202020204" pitchFamily="34" charset="0"/>
                <a:cs typeface="Helvetica" panose="020B0604020202020204" pitchFamily="34" charset="0"/>
              </a:defRPr>
            </a:lvl1pPr>
          </a:lstStyle>
          <a:p>
            <a:fld id="{08FA9F87-1633-4213-8015-EFADCFC5FD33}" type="slidenum">
              <a:rPr lang="en-US" smtClean="0"/>
              <a:pPr/>
              <a:t>‹#›</a:t>
            </a:fld>
            <a:endParaRPr lang="en-US"/>
          </a:p>
        </p:txBody>
      </p:sp>
    </p:spTree>
    <p:extLst>
      <p:ext uri="{BB962C8B-B14F-4D97-AF65-F5344CB8AC3E}">
        <p14:creationId xmlns:p14="http://schemas.microsoft.com/office/powerpoint/2010/main" val="1396750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i="1">
                <a:solidFill>
                  <a:schemeClr val="tx1"/>
                </a:solidFill>
                <a:latin typeface="Times" panose="02020603050405020304" pitchFamily="18" charset="0"/>
                <a:cs typeface="Times"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535D3A-6D45-45E3-A976-B17E69128BA5}" type="datetimeFigureOut">
              <a:rPr lang="en-US" smtClean="0"/>
              <a:t>7/13/15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339925920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535D3A-6D45-45E3-A976-B17E69128BA5}" type="datetimeFigureOut">
              <a:rPr lang="en-US" smtClean="0"/>
              <a:t>7/13/15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206793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535D3A-6D45-45E3-A976-B17E69128BA5}" type="datetimeFigureOut">
              <a:rPr lang="en-US" smtClean="0"/>
              <a:t>7/13/15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3535398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535D3A-6D45-45E3-A976-B17E69128BA5}" type="datetimeFigureOut">
              <a:rPr lang="en-US" smtClean="0"/>
              <a:t>7/13/15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2052116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535D3A-6D45-45E3-A976-B17E69128BA5}" type="datetimeFigureOut">
              <a:rPr lang="en-US" smtClean="0"/>
              <a:t>7/13/15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479874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535D3A-6D45-45E3-A976-B17E69128BA5}" type="datetimeFigureOut">
              <a:rPr lang="en-US" smtClean="0"/>
              <a:t>7/13/15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1508612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535D3A-6D45-45E3-A976-B17E69128BA5}" type="datetimeFigureOut">
              <a:rPr lang="en-US" smtClean="0"/>
              <a:t>7/13/15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FA9F87-1633-4213-8015-EFADCFC5FD33}" type="slidenum">
              <a:rPr lang="en-US" smtClean="0"/>
              <a:t>‹#›</a:t>
            </a:fld>
            <a:endParaRPr lang="en-US"/>
          </a:p>
        </p:txBody>
      </p:sp>
    </p:spTree>
    <p:extLst>
      <p:ext uri="{BB962C8B-B14F-4D97-AF65-F5344CB8AC3E}">
        <p14:creationId xmlns:p14="http://schemas.microsoft.com/office/powerpoint/2010/main" val="129711535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25000"/>
                  </a:schemeClr>
                </a:solidFill>
                <a:latin typeface="Helvetica" panose="020B0604020202020204" pitchFamily="34" charset="0"/>
                <a:cs typeface="Helvetica" panose="020B0604020202020204" pitchFamily="34" charset="0"/>
              </a:defRPr>
            </a:lvl1pPr>
          </a:lstStyle>
          <a:p>
            <a:fld id="{33535D3A-6D45-45E3-A976-B17E69128BA5}" type="datetimeFigureOut">
              <a:rPr lang="en-US" smtClean="0"/>
              <a:pPr/>
              <a:t>7/13/15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Helvetica" panose="020B0604020202020204" pitchFamily="34" charset="0"/>
                <a:cs typeface="Helvetica"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Helvetica" panose="020B0604020202020204" pitchFamily="34" charset="0"/>
                <a:cs typeface="Helvetica" panose="020B0604020202020204" pitchFamily="34" charset="0"/>
              </a:defRPr>
            </a:lvl1pPr>
          </a:lstStyle>
          <a:p>
            <a:fld id="{08FA9F87-1633-4213-8015-EFADCFC5FD33}" type="slidenum">
              <a:rPr lang="en-US" smtClean="0"/>
              <a:pPr/>
              <a:t>‹#›</a:t>
            </a:fld>
            <a:endParaRPr lang="en-US"/>
          </a:p>
        </p:txBody>
      </p:sp>
    </p:spTree>
    <p:extLst>
      <p:ext uri="{BB962C8B-B14F-4D97-AF65-F5344CB8AC3E}">
        <p14:creationId xmlns:p14="http://schemas.microsoft.com/office/powerpoint/2010/main" val="3573554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b="1" kern="1200">
          <a:solidFill>
            <a:schemeClr val="bg2">
              <a:lumMod val="25000"/>
            </a:schemeClr>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7-13 at 9.27.09 AM.png"/>
          <p:cNvPicPr>
            <a:picLocks noChangeAspect="1"/>
          </p:cNvPicPr>
          <p:nvPr/>
        </p:nvPicPr>
        <p:blipFill rotWithShape="1">
          <a:blip r:embed="rId2" cstate="print">
            <a:extLst>
              <a:ext uri="{28A0092B-C50C-407E-A947-70E740481C1C}">
                <a14:useLocalDpi xmlns:a14="http://schemas.microsoft.com/office/drawing/2010/main" val="0"/>
              </a:ext>
            </a:extLst>
          </a:blip>
          <a:srcRect t="12863"/>
          <a:stretch/>
        </p:blipFill>
        <p:spPr>
          <a:xfrm flipH="1">
            <a:off x="-1475154" y="5161235"/>
            <a:ext cx="5327103" cy="2688056"/>
          </a:xfrm>
          <a:prstGeom prst="rect">
            <a:avLst/>
          </a:prstGeom>
        </p:spPr>
      </p:pic>
      <p:pic>
        <p:nvPicPr>
          <p:cNvPr id="5" name="Picture 4" descr="Screen Shot 2015-07-13 at 9.27.09 AM.png"/>
          <p:cNvPicPr>
            <a:picLocks noChangeAspect="1"/>
          </p:cNvPicPr>
          <p:nvPr/>
        </p:nvPicPr>
        <p:blipFill rotWithShape="1">
          <a:blip r:embed="rId2" cstate="print">
            <a:extLst>
              <a:ext uri="{28A0092B-C50C-407E-A947-70E740481C1C}">
                <a14:useLocalDpi xmlns:a14="http://schemas.microsoft.com/office/drawing/2010/main" val="0"/>
              </a:ext>
            </a:extLst>
          </a:blip>
          <a:srcRect l="2820" t="12863"/>
          <a:stretch/>
        </p:blipFill>
        <p:spPr>
          <a:xfrm>
            <a:off x="3707274" y="5161709"/>
            <a:ext cx="5176886" cy="2688056"/>
          </a:xfrm>
          <a:prstGeom prst="rect">
            <a:avLst/>
          </a:prstGeom>
        </p:spPr>
      </p:pic>
      <p:sp>
        <p:nvSpPr>
          <p:cNvPr id="2" name="Title 1"/>
          <p:cNvSpPr>
            <a:spLocks noGrp="1"/>
          </p:cNvSpPr>
          <p:nvPr>
            <p:ph type="ctrTitle"/>
          </p:nvPr>
        </p:nvSpPr>
        <p:spPr>
          <a:xfrm>
            <a:off x="1899220" y="2235200"/>
            <a:ext cx="8393560" cy="2387600"/>
          </a:xfrm>
        </p:spPr>
        <p:txBody>
          <a:bodyPr anchor="ctr"/>
          <a:lstStyle/>
          <a:p>
            <a:r>
              <a:rPr lang="en-US" sz="4800" b="0" dirty="0" smtClean="0"/>
              <a:t>information</a:t>
            </a:r>
            <a:r>
              <a:rPr lang="en-US" sz="4400" dirty="0"/>
              <a:t/>
            </a:r>
            <a:br>
              <a:rPr lang="en-US" sz="4400" dirty="0"/>
            </a:br>
            <a:r>
              <a:rPr lang="en-US" sz="4400" dirty="0" smtClean="0"/>
              <a:t>VISUALIZATION</a:t>
            </a:r>
            <a:endParaRPr lang="en-US" dirty="0"/>
          </a:p>
        </p:txBody>
      </p:sp>
      <p:sp>
        <p:nvSpPr>
          <p:cNvPr id="3" name="Subtitle 2"/>
          <p:cNvSpPr>
            <a:spLocks noGrp="1"/>
          </p:cNvSpPr>
          <p:nvPr>
            <p:ph type="subTitle" idx="1"/>
          </p:nvPr>
        </p:nvSpPr>
        <p:spPr>
          <a:xfrm>
            <a:off x="1524000" y="4427334"/>
            <a:ext cx="9144000" cy="376081"/>
          </a:xfrm>
        </p:spPr>
        <p:txBody>
          <a:bodyPr>
            <a:normAutofit fontScale="92500" lnSpcReduction="10000"/>
          </a:bodyPr>
          <a:lstStyle/>
          <a:p>
            <a:r>
              <a:rPr lang="en-US" dirty="0" err="1" smtClean="0"/>
              <a:t>Cathryn</a:t>
            </a:r>
            <a:r>
              <a:rPr lang="en-US" dirty="0" smtClean="0"/>
              <a:t> </a:t>
            </a:r>
            <a:r>
              <a:rPr lang="en-US" dirty="0" err="1" smtClean="0"/>
              <a:t>Ploehn</a:t>
            </a:r>
            <a:endParaRPr lang="en-US" dirty="0"/>
          </a:p>
        </p:txBody>
      </p:sp>
      <p:pic>
        <p:nvPicPr>
          <p:cNvPr id="7" name="Picture 6" descr="Screen Shot 2015-07-13 at 9.27.09 AM.png"/>
          <p:cNvPicPr>
            <a:picLocks noChangeAspect="1"/>
          </p:cNvPicPr>
          <p:nvPr/>
        </p:nvPicPr>
        <p:blipFill rotWithShape="1">
          <a:blip r:embed="rId2" cstate="print">
            <a:extLst>
              <a:ext uri="{28A0092B-C50C-407E-A947-70E740481C1C}">
                <a14:useLocalDpi xmlns:a14="http://schemas.microsoft.com/office/drawing/2010/main" val="0"/>
              </a:ext>
            </a:extLst>
          </a:blip>
          <a:srcRect t="12863" r="6089"/>
          <a:stretch/>
        </p:blipFill>
        <p:spPr>
          <a:xfrm flipH="1">
            <a:off x="8538632" y="5160761"/>
            <a:ext cx="5002707" cy="2688056"/>
          </a:xfrm>
          <a:prstGeom prst="rect">
            <a:avLst/>
          </a:prstGeom>
        </p:spPr>
      </p:pic>
      <p:pic>
        <p:nvPicPr>
          <p:cNvPr id="8" name="Picture 7" descr="Screen Shot 2015-07-13 at 9.27.09 AM.png"/>
          <p:cNvPicPr>
            <a:picLocks noChangeAspect="1"/>
          </p:cNvPicPr>
          <p:nvPr/>
        </p:nvPicPr>
        <p:blipFill rotWithShape="1">
          <a:blip r:embed="rId2" cstate="print">
            <a:extLst>
              <a:ext uri="{28A0092B-C50C-407E-A947-70E740481C1C}">
                <a14:useLocalDpi xmlns:a14="http://schemas.microsoft.com/office/drawing/2010/main" val="0"/>
              </a:ext>
            </a:extLst>
          </a:blip>
          <a:srcRect t="12863"/>
          <a:stretch/>
        </p:blipFill>
        <p:spPr>
          <a:xfrm flipH="1" flipV="1">
            <a:off x="-1470157" y="-730704"/>
            <a:ext cx="5327103" cy="2688056"/>
          </a:xfrm>
          <a:prstGeom prst="rect">
            <a:avLst/>
          </a:prstGeom>
        </p:spPr>
      </p:pic>
      <p:pic>
        <p:nvPicPr>
          <p:cNvPr id="9" name="Picture 8" descr="Screen Shot 2015-07-13 at 9.27.09 AM.png"/>
          <p:cNvPicPr>
            <a:picLocks noChangeAspect="1"/>
          </p:cNvPicPr>
          <p:nvPr/>
        </p:nvPicPr>
        <p:blipFill rotWithShape="1">
          <a:blip r:embed="rId2" cstate="print">
            <a:extLst>
              <a:ext uri="{28A0092B-C50C-407E-A947-70E740481C1C}">
                <a14:useLocalDpi xmlns:a14="http://schemas.microsoft.com/office/drawing/2010/main" val="0"/>
              </a:ext>
            </a:extLst>
          </a:blip>
          <a:srcRect l="2820" t="12863"/>
          <a:stretch/>
        </p:blipFill>
        <p:spPr>
          <a:xfrm flipV="1">
            <a:off x="3712271" y="-730230"/>
            <a:ext cx="5176886" cy="2688056"/>
          </a:xfrm>
          <a:prstGeom prst="rect">
            <a:avLst/>
          </a:prstGeom>
        </p:spPr>
      </p:pic>
      <p:pic>
        <p:nvPicPr>
          <p:cNvPr id="10" name="Picture 9" descr="Screen Shot 2015-07-13 at 9.27.09 AM.png"/>
          <p:cNvPicPr>
            <a:picLocks noChangeAspect="1"/>
          </p:cNvPicPr>
          <p:nvPr/>
        </p:nvPicPr>
        <p:blipFill rotWithShape="1">
          <a:blip r:embed="rId2" cstate="print">
            <a:extLst>
              <a:ext uri="{28A0092B-C50C-407E-A947-70E740481C1C}">
                <a14:useLocalDpi xmlns:a14="http://schemas.microsoft.com/office/drawing/2010/main" val="0"/>
              </a:ext>
            </a:extLst>
          </a:blip>
          <a:srcRect t="12863" r="6089"/>
          <a:stretch/>
        </p:blipFill>
        <p:spPr>
          <a:xfrm flipH="1" flipV="1">
            <a:off x="8543629" y="-731178"/>
            <a:ext cx="5002707" cy="2688056"/>
          </a:xfrm>
          <a:prstGeom prst="rect">
            <a:avLst/>
          </a:prstGeom>
        </p:spPr>
      </p:pic>
    </p:spTree>
    <p:extLst>
      <p:ext uri="{BB962C8B-B14F-4D97-AF65-F5344CB8AC3E}">
        <p14:creationId xmlns:p14="http://schemas.microsoft.com/office/powerpoint/2010/main" val="29249022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tatovisualization-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130300"/>
            <a:ext cx="8991600" cy="4597400"/>
          </a:xfrm>
          <a:prstGeom prst="rect">
            <a:avLst/>
          </a:prstGeom>
        </p:spPr>
      </p:pic>
    </p:spTree>
    <p:extLst>
      <p:ext uri="{BB962C8B-B14F-4D97-AF65-F5344CB8AC3E}">
        <p14:creationId xmlns:p14="http://schemas.microsoft.com/office/powerpoint/2010/main" val="24498584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065" y="529937"/>
            <a:ext cx="11315700" cy="2569197"/>
          </a:xfrm>
        </p:spPr>
        <p:txBody>
          <a:bodyPr anchor="t">
            <a:noAutofit/>
          </a:bodyPr>
          <a:lstStyle/>
          <a:p>
            <a:r>
              <a:rPr lang="en-US" i="1" dirty="0" smtClean="0"/>
              <a:t>Visualization</a:t>
            </a:r>
            <a:r>
              <a:rPr lang="en-US" sz="4800" b="0" i="1" dirty="0" smtClean="0"/>
              <a:t> is </a:t>
            </a:r>
            <a:br>
              <a:rPr lang="en-US" sz="4800" b="0" i="1" dirty="0" smtClean="0"/>
            </a:br>
            <a:r>
              <a:rPr lang="en-US" sz="1800" b="0" i="1" dirty="0" smtClean="0"/>
              <a:t> </a:t>
            </a:r>
            <a:r>
              <a:rPr lang="en-US" sz="1200" b="0" i="1" dirty="0"/>
              <a:t/>
            </a:r>
            <a:br>
              <a:rPr lang="en-US" sz="1200" b="0" i="1" dirty="0"/>
            </a:br>
            <a:r>
              <a:rPr lang="en-US" sz="4800" b="0" i="1" dirty="0" smtClean="0"/>
              <a:t>a study of transformation </a:t>
            </a:r>
            <a:br>
              <a:rPr lang="en-US" sz="4800" b="0" i="1" dirty="0" smtClean="0"/>
            </a:br>
            <a:r>
              <a:rPr lang="en-US" sz="4800" b="0" i="1" dirty="0" smtClean="0"/>
              <a:t>from </a:t>
            </a:r>
            <a:r>
              <a:rPr lang="en-US" sz="4800" i="1" dirty="0" smtClean="0"/>
              <a:t>data</a:t>
            </a:r>
            <a:r>
              <a:rPr lang="en-US" sz="4800" b="0" i="1" dirty="0" smtClean="0"/>
              <a:t> to </a:t>
            </a:r>
            <a:r>
              <a:rPr lang="en-US" sz="4800" i="1" dirty="0" smtClean="0"/>
              <a:t>visual representations</a:t>
            </a:r>
            <a:r>
              <a:rPr lang="en-US" sz="4800" b="0" i="1" dirty="0" smtClean="0"/>
              <a:t> </a:t>
            </a:r>
            <a:br>
              <a:rPr lang="en-US" sz="4800" b="0" i="1" dirty="0" smtClean="0"/>
            </a:br>
            <a:endParaRPr lang="en-US" sz="4800" b="0" i="1" dirty="0">
              <a:latin typeface="Engravers MT" panose="02090707080505020304" pitchFamily="18" charset="0"/>
            </a:endParaRPr>
          </a:p>
        </p:txBody>
      </p:sp>
      <p:sp>
        <p:nvSpPr>
          <p:cNvPr id="4" name="TextBox 3"/>
          <p:cNvSpPr txBox="1"/>
          <p:nvPr/>
        </p:nvSpPr>
        <p:spPr>
          <a:xfrm>
            <a:off x="9526273" y="6276109"/>
            <a:ext cx="1706301"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Chen et al. 2014</a:t>
            </a:r>
            <a:endParaRPr lang="en-US" i="1" dirty="0">
              <a:latin typeface="Times" panose="02020603050405020304" pitchFamily="18" charset="0"/>
              <a:cs typeface="Times" panose="02020603050405020304" pitchFamily="18" charset="0"/>
            </a:endParaRPr>
          </a:p>
        </p:txBody>
      </p:sp>
      <p:sp>
        <p:nvSpPr>
          <p:cNvPr id="3" name="Rectangle 2"/>
          <p:cNvSpPr/>
          <p:nvPr/>
        </p:nvSpPr>
        <p:spPr>
          <a:xfrm>
            <a:off x="-1504" y="334879"/>
            <a:ext cx="889987" cy="1015663"/>
          </a:xfrm>
          <a:prstGeom prst="rect">
            <a:avLst/>
          </a:prstGeom>
        </p:spPr>
        <p:txBody>
          <a:bodyPr wrap="none">
            <a:spAutoFit/>
          </a:bodyPr>
          <a:lstStyle/>
          <a:p>
            <a:r>
              <a:rPr lang="en-US" sz="6000" b="0" i="1" dirty="0" smtClean="0">
                <a:latin typeface="Engravers MT" panose="02090707080505020304" pitchFamily="18" charset="0"/>
                <a:cs typeface="Times New Roman" panose="02020603050405020304" pitchFamily="18" charset="0"/>
              </a:rPr>
              <a:t>“ </a:t>
            </a:r>
            <a:endParaRPr lang="en-US" sz="6000" dirty="0"/>
          </a:p>
        </p:txBody>
      </p:sp>
      <p:pic>
        <p:nvPicPr>
          <p:cNvPr id="6" name="Picture 5" descr="datatovisualization-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337" y="3182979"/>
            <a:ext cx="3932433" cy="869415"/>
          </a:xfrm>
          <a:prstGeom prst="rect">
            <a:avLst/>
          </a:prstGeom>
        </p:spPr>
      </p:pic>
    </p:spTree>
    <p:extLst>
      <p:ext uri="{BB962C8B-B14F-4D97-AF65-F5344CB8AC3E}">
        <p14:creationId xmlns:p14="http://schemas.microsoft.com/office/powerpoint/2010/main" val="3556138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065" y="529937"/>
            <a:ext cx="11315700" cy="4551217"/>
          </a:xfrm>
        </p:spPr>
        <p:txBody>
          <a:bodyPr anchor="t">
            <a:noAutofit/>
          </a:bodyPr>
          <a:lstStyle/>
          <a:p>
            <a:r>
              <a:rPr lang="en-US" i="1" dirty="0" smtClean="0"/>
              <a:t>Visualization</a:t>
            </a:r>
            <a:r>
              <a:rPr lang="en-US" sz="4800" b="0" i="1" dirty="0" smtClean="0"/>
              <a:t> is </a:t>
            </a:r>
            <a:br>
              <a:rPr lang="en-US" sz="4800" b="0" i="1" dirty="0" smtClean="0"/>
            </a:br>
            <a:r>
              <a:rPr lang="en-US" sz="1800" b="0" i="1" dirty="0" smtClean="0"/>
              <a:t> </a:t>
            </a:r>
            <a:r>
              <a:rPr lang="en-US" sz="1200" b="0" i="1" dirty="0"/>
              <a:t/>
            </a:r>
            <a:br>
              <a:rPr lang="en-US" sz="1200" b="0" i="1" dirty="0"/>
            </a:br>
            <a:r>
              <a:rPr lang="en-US" sz="4800" b="0" i="1" dirty="0" smtClean="0"/>
              <a:t>a study of transformation </a:t>
            </a:r>
            <a:br>
              <a:rPr lang="en-US" sz="4800" b="0" i="1" dirty="0" smtClean="0"/>
            </a:br>
            <a:r>
              <a:rPr lang="en-US" sz="4800" b="0" i="1" dirty="0" smtClean="0"/>
              <a:t>from </a:t>
            </a:r>
            <a:r>
              <a:rPr lang="en-US" sz="4800" i="1" dirty="0" smtClean="0"/>
              <a:t>data</a:t>
            </a:r>
            <a:r>
              <a:rPr lang="en-US" sz="4800" b="0" i="1" dirty="0" smtClean="0"/>
              <a:t> to </a:t>
            </a:r>
            <a:r>
              <a:rPr lang="en-US" sz="4800" i="1" dirty="0" smtClean="0"/>
              <a:t>visual representations</a:t>
            </a:r>
            <a:r>
              <a:rPr lang="en-US" sz="4800" b="0" i="1" dirty="0" smtClean="0"/>
              <a:t> </a:t>
            </a:r>
            <a:br>
              <a:rPr lang="en-US" sz="4800" b="0" i="1" dirty="0" smtClean="0"/>
            </a:br>
            <a:r>
              <a:rPr lang="en-US" sz="1800" b="0" i="1" dirty="0" smtClean="0"/>
              <a:t> </a:t>
            </a:r>
            <a:r>
              <a:rPr lang="en-US" sz="1200" b="0" i="1" dirty="0" smtClean="0"/>
              <a:t/>
            </a:r>
            <a:br>
              <a:rPr lang="en-US" sz="1200" b="0" i="1" dirty="0" smtClean="0"/>
            </a:br>
            <a:r>
              <a:rPr lang="en-US" sz="2400" b="0" i="1" dirty="0" smtClean="0"/>
              <a:t>in order to facilitate </a:t>
            </a:r>
            <a:r>
              <a:rPr lang="en-US" sz="2400" dirty="0" smtClean="0"/>
              <a:t>↴</a:t>
            </a:r>
            <a:r>
              <a:rPr lang="en-US" sz="2400" b="0" i="1" dirty="0" smtClean="0"/>
              <a:t> </a:t>
            </a:r>
            <a:r>
              <a:rPr lang="en-US" sz="4000" b="0" i="1" dirty="0" smtClean="0"/>
              <a:t/>
            </a:r>
            <a:br>
              <a:rPr lang="en-US" sz="4000" b="0" i="1" dirty="0" smtClean="0"/>
            </a:br>
            <a:r>
              <a:rPr lang="en-US" sz="2000" b="0" i="1" dirty="0" smtClean="0"/>
              <a:t> </a:t>
            </a:r>
            <a:r>
              <a:rPr lang="en-US" sz="1400" b="0" i="1" dirty="0" smtClean="0"/>
              <a:t> </a:t>
            </a:r>
            <a:r>
              <a:rPr lang="en-US" sz="4800" b="0" i="1" dirty="0" smtClean="0"/>
              <a:t/>
            </a:r>
            <a:br>
              <a:rPr lang="en-US" sz="4800" b="0" i="1" dirty="0" smtClean="0"/>
            </a:br>
            <a:endParaRPr lang="en-US" sz="4800" b="0" i="1" dirty="0">
              <a:latin typeface="Engravers MT" panose="02090707080505020304" pitchFamily="18" charset="0"/>
            </a:endParaRPr>
          </a:p>
        </p:txBody>
      </p:sp>
      <p:sp>
        <p:nvSpPr>
          <p:cNvPr id="4" name="TextBox 3"/>
          <p:cNvSpPr txBox="1"/>
          <p:nvPr/>
        </p:nvSpPr>
        <p:spPr>
          <a:xfrm>
            <a:off x="9526273" y="6276109"/>
            <a:ext cx="1706301"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Chen et al. 2014</a:t>
            </a:r>
            <a:endParaRPr lang="en-US" i="1" dirty="0">
              <a:latin typeface="Times" panose="02020603050405020304" pitchFamily="18" charset="0"/>
              <a:cs typeface="Times" panose="02020603050405020304" pitchFamily="18" charset="0"/>
            </a:endParaRPr>
          </a:p>
        </p:txBody>
      </p:sp>
      <p:sp>
        <p:nvSpPr>
          <p:cNvPr id="3" name="Rectangle 2"/>
          <p:cNvSpPr/>
          <p:nvPr/>
        </p:nvSpPr>
        <p:spPr>
          <a:xfrm>
            <a:off x="-1504" y="334879"/>
            <a:ext cx="889987" cy="1015663"/>
          </a:xfrm>
          <a:prstGeom prst="rect">
            <a:avLst/>
          </a:prstGeom>
        </p:spPr>
        <p:txBody>
          <a:bodyPr wrap="none">
            <a:spAutoFit/>
          </a:bodyPr>
          <a:lstStyle/>
          <a:p>
            <a:r>
              <a:rPr lang="en-US" sz="6000" b="0" i="1" dirty="0" smtClean="0">
                <a:latin typeface="Engravers MT" panose="02090707080505020304" pitchFamily="18" charset="0"/>
                <a:cs typeface="Times New Roman" panose="02020603050405020304" pitchFamily="18" charset="0"/>
              </a:rPr>
              <a:t>“ </a:t>
            </a:r>
            <a:endParaRPr lang="en-US" sz="6000" dirty="0"/>
          </a:p>
        </p:txBody>
      </p:sp>
    </p:spTree>
    <p:extLst>
      <p:ext uri="{BB962C8B-B14F-4D97-AF65-F5344CB8AC3E}">
        <p14:creationId xmlns:p14="http://schemas.microsoft.com/office/powerpoint/2010/main" val="188728818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065" y="529937"/>
            <a:ext cx="11315700" cy="4551217"/>
          </a:xfrm>
        </p:spPr>
        <p:txBody>
          <a:bodyPr anchor="t">
            <a:noAutofit/>
          </a:bodyPr>
          <a:lstStyle/>
          <a:p>
            <a:r>
              <a:rPr lang="en-US" i="1" dirty="0" smtClean="0"/>
              <a:t>Visualization</a:t>
            </a:r>
            <a:r>
              <a:rPr lang="en-US" sz="4800" b="0" i="1" dirty="0" smtClean="0"/>
              <a:t> is </a:t>
            </a:r>
            <a:br>
              <a:rPr lang="en-US" sz="4800" b="0" i="1" dirty="0" smtClean="0"/>
            </a:br>
            <a:r>
              <a:rPr lang="en-US" sz="1800" b="0" i="1" dirty="0" smtClean="0"/>
              <a:t> </a:t>
            </a:r>
            <a:r>
              <a:rPr lang="en-US" sz="1200" b="0" i="1" dirty="0"/>
              <a:t/>
            </a:r>
            <a:br>
              <a:rPr lang="en-US" sz="1200" b="0" i="1" dirty="0"/>
            </a:br>
            <a:r>
              <a:rPr lang="en-US" sz="4800" b="0" i="1" dirty="0" smtClean="0"/>
              <a:t>a study of transformation </a:t>
            </a:r>
            <a:br>
              <a:rPr lang="en-US" sz="4800" b="0" i="1" dirty="0" smtClean="0"/>
            </a:br>
            <a:r>
              <a:rPr lang="en-US" sz="4800" b="0" i="1" dirty="0" smtClean="0"/>
              <a:t>from </a:t>
            </a:r>
            <a:r>
              <a:rPr lang="en-US" sz="4800" i="1" dirty="0" smtClean="0"/>
              <a:t>data</a:t>
            </a:r>
            <a:r>
              <a:rPr lang="en-US" sz="4800" b="0" i="1" dirty="0" smtClean="0"/>
              <a:t> to </a:t>
            </a:r>
            <a:r>
              <a:rPr lang="en-US" sz="4800" i="1" dirty="0" smtClean="0"/>
              <a:t>visual representations</a:t>
            </a:r>
            <a:r>
              <a:rPr lang="en-US" sz="4800" b="0" i="1" dirty="0" smtClean="0"/>
              <a:t> </a:t>
            </a:r>
            <a:br>
              <a:rPr lang="en-US" sz="4800" b="0" i="1" dirty="0" smtClean="0"/>
            </a:br>
            <a:r>
              <a:rPr lang="en-US" sz="1800" b="0" i="1" dirty="0" smtClean="0"/>
              <a:t> </a:t>
            </a:r>
            <a:r>
              <a:rPr lang="en-US" sz="1200" b="0" i="1" dirty="0" smtClean="0"/>
              <a:t/>
            </a:r>
            <a:br>
              <a:rPr lang="en-US" sz="1200" b="0" i="1" dirty="0" smtClean="0"/>
            </a:br>
            <a:r>
              <a:rPr lang="en-US" sz="2400" b="0" i="1" dirty="0" smtClean="0"/>
              <a:t>in order to facilitate </a:t>
            </a:r>
            <a:r>
              <a:rPr lang="en-US" sz="2400" dirty="0" smtClean="0"/>
              <a:t>↴</a:t>
            </a:r>
            <a:r>
              <a:rPr lang="en-US" sz="2400" b="0" i="1" dirty="0" smtClean="0"/>
              <a:t> </a:t>
            </a:r>
            <a:r>
              <a:rPr lang="en-US" sz="4000" b="0" i="1" dirty="0" smtClean="0"/>
              <a:t/>
            </a:r>
            <a:br>
              <a:rPr lang="en-US" sz="4000" b="0" i="1" dirty="0" smtClean="0"/>
            </a:br>
            <a:r>
              <a:rPr lang="en-US" sz="2000" b="0" i="1" dirty="0" smtClean="0"/>
              <a:t> </a:t>
            </a:r>
            <a:r>
              <a:rPr lang="en-US" sz="1400" b="0" i="1" dirty="0" smtClean="0"/>
              <a:t> </a:t>
            </a:r>
            <a:r>
              <a:rPr lang="en-US" sz="4800" b="0" i="1" dirty="0" smtClean="0"/>
              <a:t/>
            </a:r>
            <a:br>
              <a:rPr lang="en-US" sz="4800" b="0" i="1" dirty="0" smtClean="0"/>
            </a:br>
            <a:r>
              <a:rPr lang="en-US" sz="4800" i="1" dirty="0" smtClean="0"/>
              <a:t>effective</a:t>
            </a:r>
            <a:r>
              <a:rPr lang="en-US" sz="4800" b="0" i="1" dirty="0" smtClean="0"/>
              <a:t> and </a:t>
            </a:r>
            <a:r>
              <a:rPr lang="en-US" sz="4800" i="1" dirty="0" smtClean="0"/>
              <a:t>efficient</a:t>
            </a:r>
            <a:r>
              <a:rPr lang="en-US" sz="4800" b="0" i="1" dirty="0" smtClean="0"/>
              <a:t> </a:t>
            </a:r>
            <a:br>
              <a:rPr lang="en-US" sz="4800" b="0" i="1" dirty="0" smtClean="0"/>
            </a:br>
            <a:r>
              <a:rPr lang="en-US" sz="4800" b="0" i="1" dirty="0" smtClean="0"/>
              <a:t>cognitive processes </a:t>
            </a:r>
            <a:br>
              <a:rPr lang="en-US" sz="4800" b="0" i="1" dirty="0" smtClean="0"/>
            </a:br>
            <a:r>
              <a:rPr lang="en-US" sz="4800" b="0" i="1" dirty="0" smtClean="0"/>
              <a:t>in </a:t>
            </a:r>
            <a:r>
              <a:rPr lang="en-US" sz="4800" i="1" dirty="0" smtClean="0"/>
              <a:t>performing tasks involving data</a:t>
            </a:r>
            <a:r>
              <a:rPr lang="en-US" sz="4800" b="0" i="1" dirty="0" smtClean="0"/>
              <a:t>.</a:t>
            </a:r>
            <a:r>
              <a:rPr lang="en-US" sz="4800" b="0" i="1" dirty="0" smtClean="0">
                <a:latin typeface="Engravers MT" panose="02090707080505020304" pitchFamily="18" charset="0"/>
              </a:rPr>
              <a:t>"</a:t>
            </a:r>
            <a:endParaRPr lang="en-US" sz="4800" b="0" i="1" dirty="0">
              <a:latin typeface="Engravers MT" panose="02090707080505020304" pitchFamily="18" charset="0"/>
            </a:endParaRPr>
          </a:p>
        </p:txBody>
      </p:sp>
      <p:sp>
        <p:nvSpPr>
          <p:cNvPr id="4" name="TextBox 3"/>
          <p:cNvSpPr txBox="1"/>
          <p:nvPr/>
        </p:nvSpPr>
        <p:spPr>
          <a:xfrm>
            <a:off x="9526273" y="6276109"/>
            <a:ext cx="1706301"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Chen et al. 2014</a:t>
            </a:r>
            <a:endParaRPr lang="en-US" i="1" dirty="0">
              <a:latin typeface="Times" panose="02020603050405020304" pitchFamily="18" charset="0"/>
              <a:cs typeface="Times" panose="02020603050405020304" pitchFamily="18" charset="0"/>
            </a:endParaRPr>
          </a:p>
        </p:txBody>
      </p:sp>
      <p:sp>
        <p:nvSpPr>
          <p:cNvPr id="3" name="Rectangle 2"/>
          <p:cNvSpPr/>
          <p:nvPr/>
        </p:nvSpPr>
        <p:spPr>
          <a:xfrm>
            <a:off x="-1504" y="334879"/>
            <a:ext cx="889987" cy="1015663"/>
          </a:xfrm>
          <a:prstGeom prst="rect">
            <a:avLst/>
          </a:prstGeom>
        </p:spPr>
        <p:txBody>
          <a:bodyPr wrap="none">
            <a:spAutoFit/>
          </a:bodyPr>
          <a:lstStyle/>
          <a:p>
            <a:r>
              <a:rPr lang="en-US" sz="6000" b="0" i="1" dirty="0" smtClean="0">
                <a:latin typeface="Engravers MT" panose="02090707080505020304" pitchFamily="18" charset="0"/>
                <a:cs typeface="Times New Roman" panose="02020603050405020304" pitchFamily="18" charset="0"/>
              </a:rPr>
              <a:t>“ </a:t>
            </a:r>
            <a:endParaRPr lang="en-US" sz="6000" dirty="0"/>
          </a:p>
        </p:txBody>
      </p:sp>
    </p:spTree>
    <p:extLst>
      <p:ext uri="{BB962C8B-B14F-4D97-AF65-F5344CB8AC3E}">
        <p14:creationId xmlns:p14="http://schemas.microsoft.com/office/powerpoint/2010/main" val="18872881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26028"/>
            <a:ext cx="10515600" cy="4136448"/>
          </a:xfrm>
        </p:spPr>
        <p:txBody>
          <a:bodyPr anchor="ctr"/>
          <a:lstStyle/>
          <a:p>
            <a:pPr>
              <a:spcAft>
                <a:spcPts val="600"/>
              </a:spcAft>
            </a:pPr>
            <a:r>
              <a:rPr lang="en-US" dirty="0" smtClean="0">
                <a:solidFill>
                  <a:schemeClr val="tx1"/>
                </a:solidFill>
              </a:rPr>
              <a:t>Visualizations</a:t>
            </a:r>
            <a:br>
              <a:rPr lang="en-US" dirty="0" smtClean="0">
                <a:solidFill>
                  <a:schemeClr val="tx1"/>
                </a:solidFill>
              </a:rPr>
            </a:br>
            <a:r>
              <a:rPr lang="en-US" sz="2400" b="0" dirty="0" smtClean="0"/>
              <a:t> </a:t>
            </a:r>
            <a:r>
              <a:rPr lang="en-US" dirty="0" smtClean="0">
                <a:solidFill>
                  <a:schemeClr val="bg1">
                    <a:lumMod val="50000"/>
                  </a:schemeClr>
                </a:solidFill>
              </a:rPr>
              <a:t/>
            </a:r>
            <a:br>
              <a:rPr lang="en-US" dirty="0" smtClean="0">
                <a:solidFill>
                  <a:schemeClr val="bg1">
                    <a:lumMod val="50000"/>
                  </a:schemeClr>
                </a:solidFill>
              </a:rPr>
            </a:br>
            <a:r>
              <a:rPr lang="en-US" sz="4400" dirty="0" smtClean="0">
                <a:solidFill>
                  <a:srgbClr val="C00000"/>
                </a:solidFill>
              </a:rPr>
              <a:t>facilitate</a:t>
            </a:r>
            <a:r>
              <a:rPr lang="en-US" sz="4400" dirty="0" smtClean="0"/>
              <a:t> effective</a:t>
            </a:r>
            <a:r>
              <a:rPr lang="en-US" sz="4400" b="0" dirty="0" smtClean="0"/>
              <a:t> and </a:t>
            </a:r>
            <a:r>
              <a:rPr lang="en-US" sz="4400" dirty="0" smtClean="0"/>
              <a:t>efficient</a:t>
            </a:r>
            <a:r>
              <a:rPr lang="en-US" sz="4400" b="0" dirty="0" smtClean="0"/>
              <a:t> </a:t>
            </a:r>
            <a:br>
              <a:rPr lang="en-US" sz="4400" b="0" dirty="0" smtClean="0"/>
            </a:br>
            <a:r>
              <a:rPr lang="en-US" sz="4400" b="0" dirty="0" smtClean="0"/>
              <a:t>cognitive processes</a:t>
            </a:r>
            <a:endParaRPr lang="en-US" sz="48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8832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26028"/>
            <a:ext cx="10515600" cy="4136448"/>
          </a:xfrm>
        </p:spPr>
        <p:txBody>
          <a:bodyPr anchor="ctr"/>
          <a:lstStyle/>
          <a:p>
            <a:pPr>
              <a:spcAft>
                <a:spcPts val="600"/>
              </a:spcAft>
            </a:pPr>
            <a:r>
              <a:rPr lang="en-US" dirty="0" smtClean="0">
                <a:solidFill>
                  <a:schemeClr val="tx1"/>
                </a:solidFill>
              </a:rPr>
              <a:t>Visualizations</a:t>
            </a:r>
            <a:br>
              <a:rPr lang="en-US" dirty="0" smtClean="0">
                <a:solidFill>
                  <a:schemeClr val="tx1"/>
                </a:solidFill>
              </a:rPr>
            </a:br>
            <a:r>
              <a:rPr lang="en-US" sz="2400" b="0" dirty="0" smtClean="0"/>
              <a:t> </a:t>
            </a:r>
            <a:r>
              <a:rPr lang="en-US" dirty="0" smtClean="0">
                <a:solidFill>
                  <a:schemeClr val="bg1">
                    <a:lumMod val="50000"/>
                  </a:schemeClr>
                </a:solidFill>
              </a:rPr>
              <a:t/>
            </a:r>
            <a:br>
              <a:rPr lang="en-US" dirty="0" smtClean="0">
                <a:solidFill>
                  <a:schemeClr val="bg1">
                    <a:lumMod val="50000"/>
                  </a:schemeClr>
                </a:solidFill>
              </a:rPr>
            </a:br>
            <a:r>
              <a:rPr lang="en-US" sz="4400" dirty="0" smtClean="0">
                <a:solidFill>
                  <a:srgbClr val="C00000"/>
                </a:solidFill>
              </a:rPr>
              <a:t>facilitate</a:t>
            </a:r>
            <a:r>
              <a:rPr lang="en-US" sz="4400" dirty="0" smtClean="0"/>
              <a:t> performing tasks</a:t>
            </a:r>
            <a:r>
              <a:rPr lang="en-US" sz="4400" b="0" dirty="0" smtClean="0"/>
              <a:t/>
            </a:r>
            <a:br>
              <a:rPr lang="en-US" sz="4400" b="0" dirty="0" smtClean="0"/>
            </a:br>
            <a:r>
              <a:rPr lang="en-US" sz="4400" b="0" dirty="0" smtClean="0"/>
              <a:t>involving data </a:t>
            </a:r>
            <a:endParaRPr lang="en-US" sz="4800" b="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58612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7587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smtClean="0"/>
              <a:t>What is </a:t>
            </a:r>
            <a:br>
              <a:rPr lang="en-US" b="0" dirty="0" smtClean="0"/>
            </a:br>
            <a:r>
              <a:rPr lang="en-US" dirty="0" smtClean="0"/>
              <a:t>information</a:t>
            </a:r>
            <a:r>
              <a:rPr lang="en-US" b="0" dirty="0" smtClean="0"/>
              <a:t> visualization</a:t>
            </a:r>
            <a:r>
              <a:rPr lang="en-US" dirty="0" smtClean="0"/>
              <a:t>? 	</a:t>
            </a:r>
            <a:endParaRPr lang="en-US" dirty="0"/>
          </a:p>
        </p:txBody>
      </p:sp>
      <p:sp>
        <p:nvSpPr>
          <p:cNvPr id="6" name="Text Placeholder 5"/>
          <p:cNvSpPr>
            <a:spLocks noGrp="1"/>
          </p:cNvSpPr>
          <p:nvPr>
            <p:ph type="body" idx="1"/>
          </p:nvPr>
        </p:nvSpPr>
        <p:spPr/>
        <p:txBody>
          <a:bodyPr/>
          <a:lstStyle/>
          <a:p>
            <a:r>
              <a:rPr lang="en-US" i="0" dirty="0" smtClean="0"/>
              <a:t>◕ </a:t>
            </a:r>
            <a:r>
              <a:rPr lang="en-US" sz="1200" i="0" dirty="0">
                <a:latin typeface="Helvetica"/>
                <a:cs typeface="Helvetica"/>
              </a:rPr>
              <a:t>o</a:t>
            </a:r>
            <a:r>
              <a:rPr lang="en-US" i="0" dirty="0" smtClean="0"/>
              <a:t> ◕</a:t>
            </a:r>
            <a:endParaRPr lang="en-US" i="0" dirty="0"/>
          </a:p>
        </p:txBody>
      </p:sp>
    </p:spTree>
    <p:extLst>
      <p:ext uri="{BB962C8B-B14F-4D97-AF65-F5344CB8AC3E}">
        <p14:creationId xmlns:p14="http://schemas.microsoft.com/office/powerpoint/2010/main" val="256638529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7908"/>
            <a:ext cx="10515600" cy="2073023"/>
          </a:xfrm>
        </p:spPr>
        <p:txBody>
          <a:bodyPr anchor="ctr">
            <a:normAutofit/>
          </a:bodyPr>
          <a:lstStyle/>
          <a:p>
            <a:pPr>
              <a:spcAft>
                <a:spcPts val="600"/>
              </a:spcAft>
            </a:pPr>
            <a:r>
              <a:rPr lang="en-US" sz="4400" b="0" dirty="0" smtClean="0"/>
              <a:t>What is</a:t>
            </a:r>
            <a:r>
              <a:rPr lang="en-US" sz="4400" dirty="0" smtClean="0"/>
              <a:t/>
            </a:r>
            <a:br>
              <a:rPr lang="en-US" sz="4400" dirty="0" smtClean="0"/>
            </a:br>
            <a:r>
              <a:rPr lang="en-US" sz="6000" dirty="0" smtClean="0"/>
              <a:t>information</a:t>
            </a:r>
            <a:r>
              <a:rPr lang="en-US" b="0" dirty="0" smtClean="0">
                <a:solidFill>
                  <a:schemeClr val="bg1">
                    <a:lumMod val="85000"/>
                  </a:schemeClr>
                </a:solidFill>
              </a:rPr>
              <a:t> </a:t>
            </a:r>
            <a:r>
              <a:rPr lang="en-US" sz="5400" b="0" dirty="0" smtClean="0"/>
              <a:t>visualization</a:t>
            </a:r>
            <a:r>
              <a:rPr lang="en-US" sz="5400" dirty="0" smtClean="0"/>
              <a:t>?</a:t>
            </a:r>
            <a:endParaRPr lang="en-US" sz="4800" dirty="0"/>
          </a:p>
        </p:txBody>
      </p:sp>
      <p:sp>
        <p:nvSpPr>
          <p:cNvPr id="4" name="Content Placeholder 3"/>
          <p:cNvSpPr>
            <a:spLocks noGrp="1"/>
          </p:cNvSpPr>
          <p:nvPr>
            <p:ph idx="1"/>
          </p:nvPr>
        </p:nvSpPr>
        <p:spPr>
          <a:xfrm>
            <a:off x="838200" y="2801035"/>
            <a:ext cx="10515600" cy="3375927"/>
          </a:xfrm>
        </p:spPr>
        <p:txBody>
          <a:bodyPr>
            <a:normAutofit/>
          </a:bodyPr>
          <a:lstStyle/>
          <a:p>
            <a:pPr marL="0" indent="0">
              <a:buNone/>
            </a:pPr>
            <a:r>
              <a:rPr lang="en-US" sz="3600" b="1" dirty="0"/>
              <a:t>visual analytic tools </a:t>
            </a:r>
            <a:r>
              <a:rPr lang="en-US" sz="3600" dirty="0"/>
              <a:t/>
            </a:r>
            <a:br>
              <a:rPr lang="en-US" sz="3600" dirty="0"/>
            </a:br>
            <a:r>
              <a:rPr lang="en-US" sz="3600" dirty="0"/>
              <a:t> </a:t>
            </a:r>
            <a:r>
              <a:rPr lang="en-US" sz="3600" dirty="0" smtClean="0"/>
              <a:t/>
            </a:r>
            <a:br>
              <a:rPr lang="en-US" sz="3600" dirty="0" smtClean="0"/>
            </a:br>
            <a:r>
              <a:rPr lang="en-US" sz="3600" dirty="0" smtClean="0"/>
              <a:t>for </a:t>
            </a:r>
            <a:r>
              <a:rPr lang="en-US" sz="3600" b="1" dirty="0"/>
              <a:t>exploring</a:t>
            </a:r>
            <a:r>
              <a:rPr lang="en-US" sz="3600" dirty="0"/>
              <a:t> and </a:t>
            </a:r>
            <a:r>
              <a:rPr lang="en-US" sz="3600" b="1" dirty="0"/>
              <a:t>extracting patterns</a:t>
            </a:r>
            <a:r>
              <a:rPr lang="en-US" sz="3600" dirty="0"/>
              <a:t> from abstract data. </a:t>
            </a:r>
          </a:p>
        </p:txBody>
      </p:sp>
    </p:spTree>
    <p:extLst>
      <p:ext uri="{BB962C8B-B14F-4D97-AF65-F5344CB8AC3E}">
        <p14:creationId xmlns:p14="http://schemas.microsoft.com/office/powerpoint/2010/main" val="26858119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knowwhereyourcatliv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0" y="0"/>
            <a:ext cx="6805336" cy="6858000"/>
          </a:xfrm>
          <a:prstGeom prst="rect">
            <a:avLst/>
          </a:prstGeom>
        </p:spPr>
      </p:pic>
    </p:spTree>
    <p:extLst>
      <p:ext uri="{BB962C8B-B14F-4D97-AF65-F5344CB8AC3E}">
        <p14:creationId xmlns:p14="http://schemas.microsoft.com/office/powerpoint/2010/main" val="28496964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smtClean="0"/>
              <a:t>What is </a:t>
            </a:r>
            <a:r>
              <a:rPr lang="en-US" dirty="0" smtClean="0"/>
              <a:t>visualization? 	</a:t>
            </a:r>
            <a:endParaRPr lang="en-US" dirty="0"/>
          </a:p>
        </p:txBody>
      </p:sp>
      <p:sp>
        <p:nvSpPr>
          <p:cNvPr id="6" name="Text Placeholder 5"/>
          <p:cNvSpPr>
            <a:spLocks noGrp="1"/>
          </p:cNvSpPr>
          <p:nvPr>
            <p:ph type="body" idx="1"/>
          </p:nvPr>
        </p:nvSpPr>
        <p:spPr/>
        <p:txBody>
          <a:bodyPr/>
          <a:lstStyle/>
          <a:p>
            <a:r>
              <a:rPr lang="en-US" i="0" dirty="0" smtClean="0"/>
              <a:t>◕ ◡ ◕</a:t>
            </a:r>
            <a:endParaRPr lang="en-US" i="0" dirty="0"/>
          </a:p>
        </p:txBody>
      </p:sp>
    </p:spTree>
    <p:extLst>
      <p:ext uri="{BB962C8B-B14F-4D97-AF65-F5344CB8AC3E}">
        <p14:creationId xmlns:p14="http://schemas.microsoft.com/office/powerpoint/2010/main" val="404904141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rmanyPopul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0"/>
            <a:ext cx="10228169" cy="6858000"/>
          </a:xfrm>
          <a:prstGeom prst="rect">
            <a:avLst/>
          </a:prstGeom>
        </p:spPr>
      </p:pic>
    </p:spTree>
    <p:extLst>
      <p:ext uri="{BB962C8B-B14F-4D97-AF65-F5344CB8AC3E}">
        <p14:creationId xmlns:p14="http://schemas.microsoft.com/office/powerpoint/2010/main" val="26938064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889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b="0" dirty="0" smtClean="0"/>
              <a:t>create visualizations</a:t>
            </a:r>
            <a:r>
              <a:rPr lang="en-US" dirty="0" smtClean="0"/>
              <a:t>?</a:t>
            </a:r>
            <a:endParaRPr lang="en-US" dirty="0"/>
          </a:p>
        </p:txBody>
      </p:sp>
      <p:sp>
        <p:nvSpPr>
          <p:cNvPr id="3" name="Text Placeholder 2"/>
          <p:cNvSpPr>
            <a:spLocks noGrp="1"/>
          </p:cNvSpPr>
          <p:nvPr>
            <p:ph type="body" idx="1"/>
          </p:nvPr>
        </p:nvSpPr>
        <p:spPr/>
        <p:txBody>
          <a:bodyPr/>
          <a:lstStyle/>
          <a:p>
            <a:r>
              <a:rPr lang="en-US" i="0" dirty="0"/>
              <a:t>◑⥐◑</a:t>
            </a:r>
            <a:endParaRPr lang="en-US" i="0" dirty="0"/>
          </a:p>
        </p:txBody>
      </p:sp>
    </p:spTree>
    <p:extLst>
      <p:ext uri="{BB962C8B-B14F-4D97-AF65-F5344CB8AC3E}">
        <p14:creationId xmlns:p14="http://schemas.microsoft.com/office/powerpoint/2010/main" val="26436048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0" i="1" dirty="0">
                <a:latin typeface="Times" panose="02020603050405020304" pitchFamily="18" charset="0"/>
                <a:cs typeface="Times" panose="02020603050405020304" pitchFamily="18" charset="0"/>
              </a:rPr>
              <a:t>"The graph retains the </a:t>
            </a:r>
            <a:r>
              <a:rPr lang="en-US" i="1" dirty="0">
                <a:latin typeface="Times" panose="02020603050405020304" pitchFamily="18" charset="0"/>
                <a:cs typeface="Times" panose="02020603050405020304" pitchFamily="18" charset="0"/>
              </a:rPr>
              <a:t>information</a:t>
            </a:r>
            <a:r>
              <a:rPr lang="en-US" b="0" i="1" dirty="0">
                <a:latin typeface="Times" panose="02020603050405020304" pitchFamily="18" charset="0"/>
                <a:cs typeface="Times" panose="02020603050405020304" pitchFamily="18" charset="0"/>
              </a:rPr>
              <a:t> in the data" </a:t>
            </a:r>
          </a:p>
        </p:txBody>
      </p:sp>
      <p:sp>
        <p:nvSpPr>
          <p:cNvPr id="3" name="Text Placeholder 2"/>
          <p:cNvSpPr>
            <a:spLocks noGrp="1"/>
          </p:cNvSpPr>
          <p:nvPr>
            <p:ph type="body" idx="1"/>
          </p:nvPr>
        </p:nvSpPr>
        <p:spPr/>
        <p:txBody>
          <a:bodyPr/>
          <a:lstStyle/>
          <a:p>
            <a:pPr algn="r"/>
            <a:r>
              <a:rPr lang="en-US" dirty="0" smtClean="0"/>
              <a:t>Cleveland 1994</a:t>
            </a:r>
            <a:endParaRPr lang="en-US" dirty="0"/>
          </a:p>
        </p:txBody>
      </p:sp>
    </p:spTree>
    <p:extLst>
      <p:ext uri="{BB962C8B-B14F-4D97-AF65-F5344CB8AC3E}">
        <p14:creationId xmlns:p14="http://schemas.microsoft.com/office/powerpoint/2010/main" val="245284515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b="0" dirty="0" smtClean="0"/>
              <a:t>create visualizations</a:t>
            </a:r>
            <a:r>
              <a:rPr lang="en-US" dirty="0" smtClean="0"/>
              <a:t>?</a:t>
            </a:r>
            <a:endParaRPr lang="en-US" dirty="0"/>
          </a:p>
        </p:txBody>
      </p:sp>
      <p:sp>
        <p:nvSpPr>
          <p:cNvPr id="4" name="Content Placeholder 3"/>
          <p:cNvSpPr>
            <a:spLocks noGrp="1"/>
          </p:cNvSpPr>
          <p:nvPr>
            <p:ph idx="1"/>
          </p:nvPr>
        </p:nvSpPr>
        <p:spPr/>
        <p:txBody>
          <a:bodyPr/>
          <a:lstStyle/>
          <a:p>
            <a:pPr marL="0" indent="0">
              <a:buNone/>
            </a:pPr>
            <a:r>
              <a:rPr lang="en-US" b="1" dirty="0" smtClean="0"/>
              <a:t>Explore </a:t>
            </a:r>
            <a:r>
              <a:rPr lang="en-US" dirty="0" smtClean="0"/>
              <a:t>data structure</a:t>
            </a:r>
          </a:p>
          <a:p>
            <a:pPr marL="0" indent="0">
              <a:buNone/>
            </a:pPr>
            <a:endParaRPr lang="en-US" dirty="0"/>
          </a:p>
          <a:p>
            <a:pPr marL="0" indent="0">
              <a:buNone/>
            </a:pPr>
            <a:r>
              <a:rPr lang="en-US" dirty="0" smtClean="0"/>
              <a:t>“Convey </a:t>
            </a:r>
            <a:r>
              <a:rPr lang="en-US" dirty="0"/>
              <a:t>the wealth of information that exists in </a:t>
            </a:r>
            <a:r>
              <a:rPr lang="en-US" dirty="0" smtClean="0"/>
              <a:t>data”</a:t>
            </a:r>
          </a:p>
          <a:p>
            <a:pPr marL="0" indent="0">
              <a:buNone/>
            </a:pPr>
            <a:endParaRPr lang="en-US" dirty="0"/>
          </a:p>
          <a:p>
            <a:pPr marL="0" indent="0">
              <a:buNone/>
            </a:pPr>
            <a:r>
              <a:rPr lang="en-US" b="1" dirty="0" smtClean="0"/>
              <a:t>Encounter surprises</a:t>
            </a:r>
            <a:r>
              <a:rPr lang="en-US" dirty="0" smtClean="0"/>
              <a:t> in the data</a:t>
            </a:r>
          </a:p>
          <a:p>
            <a:pPr marL="0" indent="0">
              <a:buNone/>
            </a:pPr>
            <a:endParaRPr lang="en-US" dirty="0"/>
          </a:p>
          <a:p>
            <a:pPr marL="0" indent="0">
              <a:buNone/>
            </a:pPr>
            <a:r>
              <a:rPr lang="en-US" dirty="0"/>
              <a:t>"strengthen our mental </a:t>
            </a:r>
            <a:r>
              <a:rPr lang="en-US" dirty="0" smtClean="0"/>
              <a:t>abilities" </a:t>
            </a:r>
            <a:endParaRPr lang="en-US" dirty="0"/>
          </a:p>
        </p:txBody>
      </p:sp>
    </p:spTree>
    <p:extLst>
      <p:ext uri="{BB962C8B-B14F-4D97-AF65-F5344CB8AC3E}">
        <p14:creationId xmlns:p14="http://schemas.microsoft.com/office/powerpoint/2010/main" val="80703680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_9jk8sA8xxkw/TPk92hd5_3I/AAAAAAAAATY/zDTAGg9pPtw/s1600/Jeff-Goldblum-jeff-goldblum-13452924-1280-960.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63202"/>
            <a:ext cx="12192000" cy="9144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40327" y="899247"/>
            <a:ext cx="6172199" cy="2851871"/>
          </a:xfrm>
        </p:spPr>
        <p:txBody>
          <a:bodyPr/>
          <a:lstStyle/>
          <a:p>
            <a:pPr algn="r"/>
            <a:r>
              <a:rPr lang="en-US" b="0" i="1" dirty="0"/>
              <a:t>Visualization saves </a:t>
            </a:r>
            <a:r>
              <a:rPr lang="en-US" i="1" dirty="0"/>
              <a:t>time.</a:t>
            </a:r>
            <a:endParaRPr lang="en-US" dirty="0"/>
          </a:p>
        </p:txBody>
      </p:sp>
      <p:sp>
        <p:nvSpPr>
          <p:cNvPr id="5" name="Text Placeholder 4"/>
          <p:cNvSpPr>
            <a:spLocks noGrp="1"/>
          </p:cNvSpPr>
          <p:nvPr>
            <p:ph type="body" idx="1"/>
          </p:nvPr>
        </p:nvSpPr>
        <p:spPr>
          <a:xfrm>
            <a:off x="831850" y="3778973"/>
            <a:ext cx="5789937" cy="1499732"/>
          </a:xfrm>
        </p:spPr>
        <p:txBody>
          <a:bodyPr/>
          <a:lstStyle/>
          <a:p>
            <a:pPr algn="r"/>
            <a:r>
              <a:rPr lang="en-US" dirty="0" smtClean="0"/>
              <a:t>Chen et al. 2014</a:t>
            </a:r>
            <a:endParaRPr lang="en-US" dirty="0"/>
          </a:p>
        </p:txBody>
      </p:sp>
    </p:spTree>
    <p:extLst>
      <p:ext uri="{BB962C8B-B14F-4D97-AF65-F5344CB8AC3E}">
        <p14:creationId xmlns:p14="http://schemas.microsoft.com/office/powerpoint/2010/main" val="701982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59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how </a:t>
            </a:r>
            <a:r>
              <a:rPr lang="en-US" b="0" dirty="0" smtClean="0"/>
              <a:t>do you </a:t>
            </a:r>
            <a:r>
              <a:rPr lang="en-US" dirty="0" smtClean="0"/>
              <a:t>assess</a:t>
            </a:r>
            <a:br>
              <a:rPr lang="en-US" dirty="0" smtClean="0"/>
            </a:br>
            <a:r>
              <a:rPr lang="en-US" b="0" dirty="0" smtClean="0"/>
              <a:t>information visualization</a:t>
            </a:r>
            <a:r>
              <a:rPr lang="en-US" dirty="0" smtClean="0"/>
              <a:t>?</a:t>
            </a:r>
            <a:endParaRPr lang="en-US" dirty="0"/>
          </a:p>
        </p:txBody>
      </p:sp>
      <p:sp>
        <p:nvSpPr>
          <p:cNvPr id="3" name="Text Placeholder 2"/>
          <p:cNvSpPr>
            <a:spLocks noGrp="1"/>
          </p:cNvSpPr>
          <p:nvPr>
            <p:ph type="body" idx="1"/>
          </p:nvPr>
        </p:nvSpPr>
        <p:spPr/>
        <p:txBody>
          <a:bodyPr/>
          <a:lstStyle/>
          <a:p>
            <a:r>
              <a:rPr lang="en-US" dirty="0" smtClean="0"/>
              <a:t>Very carefully</a:t>
            </a:r>
            <a:endParaRPr lang="en-US" dirty="0"/>
          </a:p>
        </p:txBody>
      </p:sp>
    </p:spTree>
    <p:extLst>
      <p:ext uri="{BB962C8B-B14F-4D97-AF65-F5344CB8AC3E}">
        <p14:creationId xmlns:p14="http://schemas.microsoft.com/office/powerpoint/2010/main" val="18433946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mesinevaluation-1.pdf"/>
          <p:cNvPicPr>
            <a:picLocks noChangeAspect="1"/>
          </p:cNvPicPr>
          <p:nvPr/>
        </p:nvPicPr>
        <p:blipFill rotWithShape="1">
          <a:blip r:embed="rId2">
            <a:extLst>
              <a:ext uri="{28A0092B-C50C-407E-A947-70E740481C1C}">
                <a14:useLocalDpi xmlns:a14="http://schemas.microsoft.com/office/drawing/2010/main" val="0"/>
              </a:ext>
            </a:extLst>
          </a:blip>
          <a:srcRect t="14327"/>
          <a:stretch/>
        </p:blipFill>
        <p:spPr>
          <a:xfrm>
            <a:off x="1741069" y="1561216"/>
            <a:ext cx="8709863" cy="4936159"/>
          </a:xfrm>
          <a:prstGeom prst="rect">
            <a:avLst/>
          </a:prstGeom>
        </p:spPr>
      </p:pic>
      <p:sp>
        <p:nvSpPr>
          <p:cNvPr id="6" name="Title 5"/>
          <p:cNvSpPr>
            <a:spLocks noGrp="1"/>
          </p:cNvSpPr>
          <p:nvPr>
            <p:ph type="title"/>
          </p:nvPr>
        </p:nvSpPr>
        <p:spPr>
          <a:xfrm>
            <a:off x="2202162" y="365125"/>
            <a:ext cx="9151637" cy="1325563"/>
          </a:xfrm>
        </p:spPr>
        <p:txBody>
          <a:bodyPr/>
          <a:lstStyle/>
          <a:p>
            <a:r>
              <a:rPr lang="en-US" dirty="0" smtClean="0"/>
              <a:t>Evaluation methods</a:t>
            </a:r>
            <a:endParaRPr lang="en-US" dirty="0"/>
          </a:p>
        </p:txBody>
      </p:sp>
    </p:spTree>
    <p:extLst>
      <p:ext uri="{BB962C8B-B14F-4D97-AF65-F5344CB8AC3E}">
        <p14:creationId xmlns:p14="http://schemas.microsoft.com/office/powerpoint/2010/main" val="22255734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33214" y="365125"/>
            <a:ext cx="9320585" cy="1325563"/>
          </a:xfrm>
        </p:spPr>
        <p:txBody>
          <a:bodyPr/>
          <a:lstStyle/>
          <a:p>
            <a:r>
              <a:rPr lang="en-US" dirty="0" smtClean="0"/>
              <a:t>Evaluation methods</a:t>
            </a:r>
            <a:endParaRPr lang="en-US" dirty="0"/>
          </a:p>
        </p:txBody>
      </p:sp>
      <p:pic>
        <p:nvPicPr>
          <p:cNvPr id="2" name="Picture 1" descr="themesinevaluation-2.pdf"/>
          <p:cNvPicPr>
            <a:picLocks noChangeAspect="1"/>
          </p:cNvPicPr>
          <p:nvPr/>
        </p:nvPicPr>
        <p:blipFill rotWithShape="1">
          <a:blip r:embed="rId2">
            <a:extLst>
              <a:ext uri="{28A0092B-C50C-407E-A947-70E740481C1C}">
                <a14:useLocalDpi xmlns:a14="http://schemas.microsoft.com/office/drawing/2010/main" val="0"/>
              </a:ext>
            </a:extLst>
          </a:blip>
          <a:srcRect t="26250"/>
          <a:stretch/>
        </p:blipFill>
        <p:spPr>
          <a:xfrm>
            <a:off x="1536436" y="1555394"/>
            <a:ext cx="9119128" cy="3883442"/>
          </a:xfrm>
          <a:prstGeom prst="rect">
            <a:avLst/>
          </a:prstGeom>
        </p:spPr>
      </p:pic>
    </p:spTree>
    <p:extLst>
      <p:ext uri="{BB962C8B-B14F-4D97-AF65-F5344CB8AC3E}">
        <p14:creationId xmlns:p14="http://schemas.microsoft.com/office/powerpoint/2010/main" val="39975502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rds_and_dinosaurs.png"/>
          <p:cNvPicPr>
            <a:picLocks noChangeAspect="1"/>
          </p:cNvPicPr>
          <p:nvPr/>
        </p:nvPicPr>
        <p:blipFill rotWithShape="1">
          <a:blip r:embed="rId2">
            <a:extLst>
              <a:ext uri="{28A0092B-C50C-407E-A947-70E740481C1C}">
                <a14:useLocalDpi xmlns:a14="http://schemas.microsoft.com/office/drawing/2010/main" val="0"/>
              </a:ext>
            </a:extLst>
          </a:blip>
          <a:srcRect t="6458" b="33670"/>
          <a:stretch/>
        </p:blipFill>
        <p:spPr>
          <a:xfrm>
            <a:off x="4274773" y="1485486"/>
            <a:ext cx="3642455" cy="3891395"/>
          </a:xfrm>
          <a:prstGeom prst="rect">
            <a:avLst/>
          </a:prstGeom>
        </p:spPr>
      </p:pic>
    </p:spTree>
    <p:extLst>
      <p:ext uri="{BB962C8B-B14F-4D97-AF65-F5344CB8AC3E}">
        <p14:creationId xmlns:p14="http://schemas.microsoft.com/office/powerpoint/2010/main" val="33384247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6986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a:t>
            </a:r>
            <a:r>
              <a:rPr lang="en-US" b="0" dirty="0" smtClean="0"/>
              <a:t>a </a:t>
            </a:r>
            <a:br>
              <a:rPr lang="en-US" b="0" dirty="0" smtClean="0"/>
            </a:br>
            <a:r>
              <a:rPr lang="en-US" b="0" dirty="0" smtClean="0"/>
              <a:t>visualization evaluation</a:t>
            </a:r>
            <a:endParaRPr lang="en-US" b="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26561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b="0" dirty="0" smtClean="0"/>
              <a:t>in visualization evaluation</a:t>
            </a:r>
            <a:endParaRPr lang="en-US" b="0"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 demonstrate utility </a:t>
            </a:r>
            <a:r>
              <a:rPr lang="en-US" dirty="0" smtClean="0"/>
              <a:t>of a tool in real settings</a:t>
            </a:r>
            <a:endParaRPr lang="en-US" b="1" dirty="0" smtClean="0"/>
          </a:p>
          <a:p>
            <a:pPr marL="0" indent="0">
              <a:buNone/>
            </a:pPr>
            <a:endParaRPr lang="en-US" b="1" dirty="0"/>
          </a:p>
          <a:p>
            <a:pPr marL="0" indent="0">
              <a:buNone/>
            </a:pPr>
            <a:r>
              <a:rPr lang="en-US" b="1" dirty="0" smtClean="0"/>
              <a:t>»</a:t>
            </a:r>
            <a:r>
              <a:rPr lang="en-US" dirty="0" smtClean="0"/>
              <a:t> capture </a:t>
            </a:r>
            <a:r>
              <a:rPr lang="en-US" dirty="0"/>
              <a:t>the </a:t>
            </a:r>
            <a:r>
              <a:rPr lang="en-US" b="1" dirty="0"/>
              <a:t>full range </a:t>
            </a:r>
            <a:r>
              <a:rPr lang="en-US" dirty="0" smtClean="0"/>
              <a:t>of</a:t>
            </a:r>
            <a:r>
              <a:rPr lang="en-US" b="1" dirty="0" smtClean="0"/>
              <a:t> complex </a:t>
            </a:r>
            <a:r>
              <a:rPr lang="en-US" b="1" dirty="0"/>
              <a:t>tasks </a:t>
            </a:r>
            <a:r>
              <a:rPr lang="en-US" dirty="0"/>
              <a:t>a user </a:t>
            </a:r>
            <a:r>
              <a:rPr lang="en-US" dirty="0" smtClean="0"/>
              <a:t>performs</a:t>
            </a:r>
          </a:p>
          <a:p>
            <a:pPr marL="0" indent="0">
              <a:buNone/>
            </a:pPr>
            <a:endParaRPr lang="en-US" dirty="0"/>
          </a:p>
          <a:p>
            <a:pPr marL="0" indent="0">
              <a:buNone/>
            </a:pPr>
            <a:r>
              <a:rPr lang="en-US" b="1" dirty="0" smtClean="0"/>
              <a:t>»</a:t>
            </a:r>
            <a:r>
              <a:rPr lang="en-US" dirty="0" smtClean="0"/>
              <a:t> development </a:t>
            </a:r>
            <a:r>
              <a:rPr lang="en-US" dirty="0"/>
              <a:t>of </a:t>
            </a:r>
            <a:r>
              <a:rPr lang="en-US" b="1" dirty="0"/>
              <a:t>task-feature taxonomies </a:t>
            </a:r>
            <a:r>
              <a:rPr lang="en-US" dirty="0"/>
              <a:t>is also needed</a:t>
            </a:r>
            <a:endParaRPr lang="en-US" dirty="0" smtClean="0"/>
          </a:p>
          <a:p>
            <a:pPr marL="0" indent="0">
              <a:buNone/>
            </a:pPr>
            <a:endParaRPr lang="en-US" b="1" dirty="0" smtClean="0"/>
          </a:p>
          <a:p>
            <a:pPr marL="0" indent="0">
              <a:buNone/>
            </a:pPr>
            <a:r>
              <a:rPr lang="en-US" b="1" dirty="0" smtClean="0"/>
              <a:t>» reusability &amp; reproducibility </a:t>
            </a:r>
            <a:r>
              <a:rPr lang="en-US" dirty="0" smtClean="0"/>
              <a:t>of </a:t>
            </a:r>
            <a:r>
              <a:rPr lang="en-US" dirty="0" err="1" smtClean="0"/>
              <a:t>eval</a:t>
            </a:r>
            <a:r>
              <a:rPr lang="en-US" dirty="0" smtClean="0"/>
              <a:t> frameworks</a:t>
            </a:r>
          </a:p>
          <a:p>
            <a:pPr marL="0" indent="0">
              <a:buNone/>
            </a:pPr>
            <a:endParaRPr lang="en-US" dirty="0"/>
          </a:p>
          <a:p>
            <a:pPr marL="0" indent="0">
              <a:buNone/>
            </a:pPr>
            <a:r>
              <a:rPr lang="en-US" b="1" dirty="0" smtClean="0"/>
              <a:t>» verification</a:t>
            </a:r>
            <a:r>
              <a:rPr lang="en-US" dirty="0" smtClean="0"/>
              <a:t>,</a:t>
            </a:r>
            <a:r>
              <a:rPr lang="en-US" b="1" dirty="0" smtClean="0"/>
              <a:t> </a:t>
            </a:r>
            <a:r>
              <a:rPr lang="en-US" dirty="0"/>
              <a:t>and</a:t>
            </a:r>
            <a:r>
              <a:rPr lang="en-US" b="1" dirty="0"/>
              <a:t> </a:t>
            </a:r>
            <a:r>
              <a:rPr lang="en-US" b="1" dirty="0" smtClean="0"/>
              <a:t>validation </a:t>
            </a:r>
            <a:r>
              <a:rPr lang="en-US" dirty="0"/>
              <a:t>of </a:t>
            </a:r>
            <a:r>
              <a:rPr lang="en-US" dirty="0" err="1"/>
              <a:t>eval</a:t>
            </a:r>
            <a:r>
              <a:rPr lang="en-US" dirty="0"/>
              <a:t> frameworks</a:t>
            </a:r>
            <a:endParaRPr lang="en-US" b="1" dirty="0" smtClean="0"/>
          </a:p>
          <a:p>
            <a:pPr marL="0" indent="0">
              <a:buNone/>
            </a:pPr>
            <a:endParaRPr lang="en-US" b="1" dirty="0"/>
          </a:p>
          <a:p>
            <a:pPr marL="0" indent="0">
              <a:buNone/>
            </a:pPr>
            <a:endParaRPr lang="en-US" dirty="0"/>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2975372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b="0" dirty="0" smtClean="0"/>
              <a:t>in visualization evaluation</a:t>
            </a:r>
            <a:endParaRPr lang="en-US" b="0"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a:t>
            </a:r>
            <a:r>
              <a:rPr lang="en-US" dirty="0" smtClean="0"/>
              <a:t> create </a:t>
            </a:r>
            <a:r>
              <a:rPr lang="en-US" b="1" dirty="0"/>
              <a:t>benchmark</a:t>
            </a:r>
            <a:r>
              <a:rPr lang="en-US" dirty="0"/>
              <a:t> data sets and </a:t>
            </a:r>
            <a:r>
              <a:rPr lang="en-US" dirty="0" smtClean="0"/>
              <a:t>tasks</a:t>
            </a:r>
          </a:p>
          <a:p>
            <a:pPr marL="0" indent="0">
              <a:buNone/>
            </a:pPr>
            <a:endParaRPr lang="en-US" dirty="0"/>
          </a:p>
          <a:p>
            <a:pPr marL="0" indent="0">
              <a:buNone/>
            </a:pPr>
            <a:r>
              <a:rPr lang="en-US" b="1" dirty="0" smtClean="0"/>
              <a:t>» increase </a:t>
            </a:r>
            <a:r>
              <a:rPr lang="en-US" b="1" dirty="0"/>
              <a:t>the rigor</a:t>
            </a:r>
            <a:r>
              <a:rPr lang="en-US" dirty="0"/>
              <a:t> of reporting methodology</a:t>
            </a:r>
            <a:endParaRPr lang="en-US" dirty="0" smtClean="0"/>
          </a:p>
          <a:p>
            <a:pPr marL="0" indent="0">
              <a:buNone/>
            </a:pPr>
            <a:endParaRPr lang="en-US" b="1" dirty="0"/>
          </a:p>
          <a:p>
            <a:pPr marL="0" indent="0">
              <a:buNone/>
            </a:pPr>
            <a:r>
              <a:rPr lang="en-US" b="1" dirty="0" smtClean="0"/>
              <a:t>»</a:t>
            </a:r>
            <a:r>
              <a:rPr lang="en-US" dirty="0" smtClean="0"/>
              <a:t> increased focus on </a:t>
            </a:r>
            <a:r>
              <a:rPr lang="en-US" b="1" dirty="0" smtClean="0"/>
              <a:t>context</a:t>
            </a:r>
          </a:p>
          <a:p>
            <a:pPr marL="0" indent="0">
              <a:buNone/>
            </a:pPr>
            <a:endParaRPr lang="en-US" b="1" dirty="0" smtClean="0"/>
          </a:p>
          <a:p>
            <a:pPr marL="0" indent="0">
              <a:buNone/>
            </a:pPr>
            <a:r>
              <a:rPr lang="en-US" b="1" dirty="0" smtClean="0"/>
              <a:t>»</a:t>
            </a:r>
            <a:r>
              <a:rPr lang="en-US" dirty="0" smtClean="0"/>
              <a:t> better </a:t>
            </a:r>
            <a:r>
              <a:rPr lang="en-US" dirty="0"/>
              <a:t>understanding of the </a:t>
            </a:r>
            <a:r>
              <a:rPr lang="en-US" b="1" dirty="0"/>
              <a:t>qualitative </a:t>
            </a:r>
            <a:r>
              <a:rPr lang="en-US" b="1" dirty="0" smtClean="0"/>
              <a:t>approach</a:t>
            </a:r>
          </a:p>
          <a:p>
            <a:pPr marL="0" indent="0">
              <a:buNone/>
            </a:pPr>
            <a:endParaRPr lang="en-US" b="1" dirty="0"/>
          </a:p>
          <a:p>
            <a:pPr marL="0" indent="0">
              <a:buNone/>
            </a:pPr>
            <a:r>
              <a:rPr lang="en-US" b="1" dirty="0" smtClean="0"/>
              <a:t>»</a:t>
            </a:r>
            <a:r>
              <a:rPr lang="en-US" dirty="0" smtClean="0"/>
              <a:t> avoid </a:t>
            </a:r>
            <a:r>
              <a:rPr lang="en-US" b="1" dirty="0"/>
              <a:t>demand characteristic </a:t>
            </a:r>
            <a:r>
              <a:rPr lang="en-US" dirty="0"/>
              <a:t>effects</a:t>
            </a:r>
            <a:endParaRPr lang="en-US" dirty="0" smtClean="0"/>
          </a:p>
          <a:p>
            <a:pPr marL="0" indent="0">
              <a:buNone/>
            </a:pPr>
            <a:endParaRPr lang="en-US" b="1" dirty="0"/>
          </a:p>
          <a:p>
            <a:pPr marL="0" indent="0">
              <a:buNone/>
            </a:pPr>
            <a:endParaRPr lang="en-US" dirty="0"/>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1490954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13065" y="529937"/>
            <a:ext cx="11315700" cy="4551217"/>
          </a:xfrm>
          <a:prstGeom prst="rect">
            <a:avLst/>
          </a:prstGeom>
        </p:spPr>
        <p:txBody>
          <a:bodyPr anchor="t">
            <a:noAutofit/>
          </a:bodyPr>
          <a:lstStyle>
            <a:lvl1pPr algn="l" defTabSz="914400" rtl="0" eaLnBrk="1" latinLnBrk="0" hangingPunct="1">
              <a:lnSpc>
                <a:spcPct val="90000"/>
              </a:lnSpc>
              <a:spcBef>
                <a:spcPct val="0"/>
              </a:spcBef>
              <a:buNone/>
              <a:defRPr sz="4400" b="1" kern="1200">
                <a:solidFill>
                  <a:schemeClr val="bg2">
                    <a:lumMod val="25000"/>
                  </a:schemeClr>
                </a:solidFill>
                <a:latin typeface="Helvetica" panose="020B0604020202020204" pitchFamily="34" charset="0"/>
                <a:ea typeface="+mj-ea"/>
                <a:cs typeface="Helvetica" panose="020B0604020202020204" pitchFamily="34" charset="0"/>
              </a:defRPr>
            </a:lvl1pPr>
          </a:lstStyle>
          <a:p>
            <a:r>
              <a:rPr lang="en-US" i="1" smtClean="0"/>
              <a:t>Visualization</a:t>
            </a:r>
            <a:r>
              <a:rPr lang="en-US" sz="4800" b="0" i="1" smtClean="0"/>
              <a:t> is </a:t>
            </a:r>
            <a:br>
              <a:rPr lang="en-US" sz="4800" b="0" i="1" smtClean="0"/>
            </a:br>
            <a:r>
              <a:rPr lang="en-US" sz="1800" b="0" i="1" smtClean="0"/>
              <a:t> </a:t>
            </a:r>
            <a:r>
              <a:rPr lang="en-US" sz="1200" b="0" i="1" smtClean="0"/>
              <a:t/>
            </a:r>
            <a:br>
              <a:rPr lang="en-US" sz="1200" b="0" i="1" smtClean="0"/>
            </a:br>
            <a:r>
              <a:rPr lang="en-US" sz="4800" b="0" i="1" smtClean="0"/>
              <a:t>a study of transformation </a:t>
            </a:r>
            <a:br>
              <a:rPr lang="en-US" sz="4800" b="0" i="1" smtClean="0"/>
            </a:br>
            <a:r>
              <a:rPr lang="en-US" sz="4800" b="0" i="1" smtClean="0"/>
              <a:t>from </a:t>
            </a:r>
            <a:r>
              <a:rPr lang="en-US" sz="4800" i="1" smtClean="0"/>
              <a:t>data</a:t>
            </a:r>
            <a:r>
              <a:rPr lang="en-US" sz="4800" b="0" i="1" smtClean="0"/>
              <a:t> to </a:t>
            </a:r>
            <a:r>
              <a:rPr lang="en-US" sz="4800" i="1" smtClean="0"/>
              <a:t>visual representations</a:t>
            </a:r>
            <a:r>
              <a:rPr lang="en-US" sz="4800" b="0" i="1" smtClean="0"/>
              <a:t> </a:t>
            </a:r>
            <a:br>
              <a:rPr lang="en-US" sz="4800" b="0" i="1" smtClean="0"/>
            </a:br>
            <a:r>
              <a:rPr lang="en-US" sz="1800" b="0" i="1" smtClean="0"/>
              <a:t> </a:t>
            </a:r>
            <a:r>
              <a:rPr lang="en-US" sz="1200" b="0" i="1" smtClean="0"/>
              <a:t/>
            </a:r>
            <a:br>
              <a:rPr lang="en-US" sz="1200" b="0" i="1" smtClean="0"/>
            </a:br>
            <a:r>
              <a:rPr lang="en-US" sz="2400" b="0" i="1" smtClean="0"/>
              <a:t>in order to facilitate </a:t>
            </a:r>
            <a:r>
              <a:rPr lang="en-US" sz="2400" smtClean="0"/>
              <a:t>↴</a:t>
            </a:r>
            <a:r>
              <a:rPr lang="en-US" sz="2400" b="0" i="1" smtClean="0"/>
              <a:t> </a:t>
            </a:r>
            <a:r>
              <a:rPr lang="en-US" sz="4000" b="0" i="1" smtClean="0"/>
              <a:t/>
            </a:r>
            <a:br>
              <a:rPr lang="en-US" sz="4000" b="0" i="1" smtClean="0"/>
            </a:br>
            <a:r>
              <a:rPr lang="en-US" sz="2000" b="0" i="1" smtClean="0"/>
              <a:t> </a:t>
            </a:r>
            <a:r>
              <a:rPr lang="en-US" sz="1400" b="0" i="1" smtClean="0"/>
              <a:t> </a:t>
            </a:r>
            <a:r>
              <a:rPr lang="en-US" sz="4800" b="0" i="1" smtClean="0"/>
              <a:t/>
            </a:r>
            <a:br>
              <a:rPr lang="en-US" sz="4800" b="0" i="1" smtClean="0"/>
            </a:br>
            <a:r>
              <a:rPr lang="en-US" sz="4800" i="1" smtClean="0"/>
              <a:t>effective</a:t>
            </a:r>
            <a:r>
              <a:rPr lang="en-US" sz="4800" b="0" i="1" smtClean="0"/>
              <a:t> and </a:t>
            </a:r>
            <a:r>
              <a:rPr lang="en-US" sz="4800" i="1" smtClean="0"/>
              <a:t>efficient</a:t>
            </a:r>
            <a:r>
              <a:rPr lang="en-US" sz="4800" b="0" i="1" smtClean="0"/>
              <a:t> </a:t>
            </a:r>
            <a:br>
              <a:rPr lang="en-US" sz="4800" b="0" i="1" smtClean="0"/>
            </a:br>
            <a:r>
              <a:rPr lang="en-US" sz="4800" b="0" i="1" smtClean="0"/>
              <a:t>cognitive processes </a:t>
            </a:r>
            <a:br>
              <a:rPr lang="en-US" sz="4800" b="0" i="1" smtClean="0"/>
            </a:br>
            <a:r>
              <a:rPr lang="en-US" sz="4800" b="0" i="1" smtClean="0"/>
              <a:t>in </a:t>
            </a:r>
            <a:r>
              <a:rPr lang="en-US" sz="4800" i="1" smtClean="0"/>
              <a:t>performing tasks involving data</a:t>
            </a:r>
            <a:r>
              <a:rPr lang="en-US" sz="4800" b="0" i="1" smtClean="0"/>
              <a:t>.</a:t>
            </a:r>
            <a:r>
              <a:rPr lang="en-US" sz="4800" b="0" i="1" smtClean="0">
                <a:latin typeface="Engravers MT" panose="02090707080505020304" pitchFamily="18" charset="0"/>
              </a:rPr>
              <a:t>"</a:t>
            </a:r>
            <a:endParaRPr lang="en-US" sz="4800" b="0" i="1" dirty="0">
              <a:latin typeface="Engravers MT" panose="02090707080505020304" pitchFamily="18" charset="0"/>
            </a:endParaRPr>
          </a:p>
        </p:txBody>
      </p:sp>
      <p:sp>
        <p:nvSpPr>
          <p:cNvPr id="8" name="TextBox 7"/>
          <p:cNvSpPr txBox="1"/>
          <p:nvPr/>
        </p:nvSpPr>
        <p:spPr>
          <a:xfrm>
            <a:off x="9526273" y="6276109"/>
            <a:ext cx="1706301"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Chen et al. 2014</a:t>
            </a:r>
            <a:endParaRPr lang="en-US" i="1" dirty="0">
              <a:latin typeface="Times" panose="02020603050405020304" pitchFamily="18" charset="0"/>
              <a:cs typeface="Times" panose="02020603050405020304" pitchFamily="18" charset="0"/>
            </a:endParaRPr>
          </a:p>
        </p:txBody>
      </p:sp>
      <p:sp>
        <p:nvSpPr>
          <p:cNvPr id="9" name="Rectangle 8"/>
          <p:cNvSpPr/>
          <p:nvPr/>
        </p:nvSpPr>
        <p:spPr>
          <a:xfrm>
            <a:off x="-1504" y="334879"/>
            <a:ext cx="889987" cy="1015663"/>
          </a:xfrm>
          <a:prstGeom prst="rect">
            <a:avLst/>
          </a:prstGeom>
        </p:spPr>
        <p:txBody>
          <a:bodyPr wrap="none">
            <a:spAutoFit/>
          </a:bodyPr>
          <a:lstStyle/>
          <a:p>
            <a:r>
              <a:rPr lang="en-US" sz="6000" b="0" i="1" dirty="0" smtClean="0">
                <a:latin typeface="Engravers MT" panose="02090707080505020304" pitchFamily="18" charset="0"/>
                <a:cs typeface="Times New Roman" panose="02020603050405020304" pitchFamily="18" charset="0"/>
              </a:rPr>
              <a:t>“ </a:t>
            </a:r>
            <a:endParaRPr lang="en-US" sz="6000" dirty="0"/>
          </a:p>
        </p:txBody>
      </p:sp>
    </p:spTree>
    <p:extLst>
      <p:ext uri="{BB962C8B-B14F-4D97-AF65-F5344CB8AC3E}">
        <p14:creationId xmlns:p14="http://schemas.microsoft.com/office/powerpoint/2010/main" val="3540430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13065" y="529937"/>
            <a:ext cx="11315700" cy="4551217"/>
          </a:xfrm>
          <a:prstGeom prst="rect">
            <a:avLst/>
          </a:prstGeom>
        </p:spPr>
        <p:txBody>
          <a:bodyPr anchor="t">
            <a:noAutofit/>
          </a:bodyPr>
          <a:lstStyle>
            <a:lvl1pPr algn="l" defTabSz="914400" rtl="0" eaLnBrk="1" latinLnBrk="0" hangingPunct="1">
              <a:lnSpc>
                <a:spcPct val="90000"/>
              </a:lnSpc>
              <a:spcBef>
                <a:spcPct val="0"/>
              </a:spcBef>
              <a:buNone/>
              <a:defRPr sz="4400" b="1" kern="1200">
                <a:solidFill>
                  <a:schemeClr val="bg2">
                    <a:lumMod val="25000"/>
                  </a:schemeClr>
                </a:solidFill>
                <a:latin typeface="Helvetica" panose="020B0604020202020204" pitchFamily="34" charset="0"/>
                <a:ea typeface="+mj-ea"/>
                <a:cs typeface="Helvetica" panose="020B0604020202020204" pitchFamily="34" charset="0"/>
              </a:defRPr>
            </a:lvl1pPr>
          </a:lstStyle>
          <a:p>
            <a:r>
              <a:rPr lang="en-US" i="1" dirty="0" smtClean="0">
                <a:solidFill>
                  <a:schemeClr val="bg2">
                    <a:lumMod val="90000"/>
                  </a:schemeClr>
                </a:solidFill>
              </a:rPr>
              <a:t>Visualization</a:t>
            </a:r>
            <a:r>
              <a:rPr lang="en-US" sz="4800" b="0" i="1" dirty="0" smtClean="0">
                <a:solidFill>
                  <a:schemeClr val="bg2">
                    <a:lumMod val="90000"/>
                  </a:schemeClr>
                </a:solidFill>
              </a:rPr>
              <a:t> is </a:t>
            </a:r>
            <a:br>
              <a:rPr lang="en-US" sz="4800" b="0" i="1" dirty="0" smtClean="0">
                <a:solidFill>
                  <a:schemeClr val="bg2">
                    <a:lumMod val="90000"/>
                  </a:schemeClr>
                </a:solidFill>
              </a:rPr>
            </a:br>
            <a:r>
              <a:rPr lang="en-US" sz="1800" b="0" i="1" dirty="0" smtClean="0">
                <a:solidFill>
                  <a:schemeClr val="bg2">
                    <a:lumMod val="90000"/>
                  </a:schemeClr>
                </a:solidFill>
              </a:rPr>
              <a:t> </a:t>
            </a:r>
            <a:r>
              <a:rPr lang="en-US" sz="1200" b="0" i="1" dirty="0" smtClean="0">
                <a:solidFill>
                  <a:schemeClr val="bg2">
                    <a:lumMod val="90000"/>
                  </a:schemeClr>
                </a:solidFill>
              </a:rPr>
              <a:t/>
            </a:r>
            <a:br>
              <a:rPr lang="en-US" sz="1200" b="0" i="1" dirty="0" smtClean="0">
                <a:solidFill>
                  <a:schemeClr val="bg2">
                    <a:lumMod val="90000"/>
                  </a:schemeClr>
                </a:solidFill>
              </a:rPr>
            </a:br>
            <a:r>
              <a:rPr lang="en-US" sz="4800" b="0" i="1" dirty="0" smtClean="0">
                <a:solidFill>
                  <a:schemeClr val="bg2">
                    <a:lumMod val="90000"/>
                  </a:schemeClr>
                </a:solidFill>
              </a:rPr>
              <a:t>a study of transformation </a:t>
            </a:r>
            <a:br>
              <a:rPr lang="en-US" sz="4800" b="0" i="1" dirty="0" smtClean="0">
                <a:solidFill>
                  <a:schemeClr val="bg2">
                    <a:lumMod val="90000"/>
                  </a:schemeClr>
                </a:solidFill>
              </a:rPr>
            </a:br>
            <a:r>
              <a:rPr lang="en-US" sz="4800" b="0" i="1" dirty="0" smtClean="0">
                <a:solidFill>
                  <a:schemeClr val="bg2">
                    <a:lumMod val="90000"/>
                  </a:schemeClr>
                </a:solidFill>
              </a:rPr>
              <a:t>from </a:t>
            </a:r>
            <a:r>
              <a:rPr lang="en-US" sz="4800" i="1" dirty="0" smtClean="0">
                <a:solidFill>
                  <a:schemeClr val="bg2">
                    <a:lumMod val="90000"/>
                  </a:schemeClr>
                </a:solidFill>
              </a:rPr>
              <a:t>data</a:t>
            </a:r>
            <a:r>
              <a:rPr lang="en-US" sz="4800" b="0" i="1" dirty="0" smtClean="0">
                <a:solidFill>
                  <a:schemeClr val="bg2">
                    <a:lumMod val="90000"/>
                  </a:schemeClr>
                </a:solidFill>
              </a:rPr>
              <a:t> to </a:t>
            </a:r>
            <a:r>
              <a:rPr lang="en-US" sz="4800" i="1" dirty="0" smtClean="0">
                <a:solidFill>
                  <a:schemeClr val="bg2">
                    <a:lumMod val="90000"/>
                  </a:schemeClr>
                </a:solidFill>
              </a:rPr>
              <a:t>visual representations</a:t>
            </a:r>
            <a:r>
              <a:rPr lang="en-US" sz="4800" b="0" i="1" dirty="0" smtClean="0">
                <a:solidFill>
                  <a:schemeClr val="bg2">
                    <a:lumMod val="90000"/>
                  </a:schemeClr>
                </a:solidFill>
              </a:rPr>
              <a:t> </a:t>
            </a:r>
            <a:br>
              <a:rPr lang="en-US" sz="4800" b="0" i="1" dirty="0" smtClean="0">
                <a:solidFill>
                  <a:schemeClr val="bg2">
                    <a:lumMod val="90000"/>
                  </a:schemeClr>
                </a:solidFill>
              </a:rPr>
            </a:br>
            <a:r>
              <a:rPr lang="en-US" sz="1800" b="0" i="1" dirty="0" smtClean="0">
                <a:solidFill>
                  <a:schemeClr val="bg2">
                    <a:lumMod val="90000"/>
                  </a:schemeClr>
                </a:solidFill>
              </a:rPr>
              <a:t> </a:t>
            </a:r>
            <a:r>
              <a:rPr lang="en-US" sz="1200" b="0" i="1" dirty="0" smtClean="0">
                <a:solidFill>
                  <a:schemeClr val="bg2">
                    <a:lumMod val="90000"/>
                  </a:schemeClr>
                </a:solidFill>
              </a:rPr>
              <a:t/>
            </a:r>
            <a:br>
              <a:rPr lang="en-US" sz="1200" b="0" i="1" dirty="0" smtClean="0">
                <a:solidFill>
                  <a:schemeClr val="bg2">
                    <a:lumMod val="90000"/>
                  </a:schemeClr>
                </a:solidFill>
              </a:rPr>
            </a:br>
            <a:r>
              <a:rPr lang="en-US" sz="2400" b="0" i="1" dirty="0" smtClean="0">
                <a:solidFill>
                  <a:schemeClr val="bg2">
                    <a:lumMod val="90000"/>
                  </a:schemeClr>
                </a:solidFill>
              </a:rPr>
              <a:t>in order to facilitate </a:t>
            </a:r>
            <a:r>
              <a:rPr lang="en-US" sz="2400" dirty="0" smtClean="0">
                <a:solidFill>
                  <a:schemeClr val="bg2">
                    <a:lumMod val="90000"/>
                  </a:schemeClr>
                </a:solidFill>
              </a:rPr>
              <a:t>↴</a:t>
            </a:r>
            <a:r>
              <a:rPr lang="en-US" sz="2400" b="0" i="1" dirty="0" smtClean="0">
                <a:solidFill>
                  <a:schemeClr val="bg2">
                    <a:lumMod val="90000"/>
                  </a:schemeClr>
                </a:solidFill>
              </a:rPr>
              <a:t> </a:t>
            </a:r>
            <a:r>
              <a:rPr lang="en-US" sz="4000" b="0" i="1" dirty="0" smtClean="0">
                <a:solidFill>
                  <a:schemeClr val="bg2">
                    <a:lumMod val="90000"/>
                  </a:schemeClr>
                </a:solidFill>
              </a:rPr>
              <a:t/>
            </a:r>
            <a:br>
              <a:rPr lang="en-US" sz="4000" b="0" i="1" dirty="0" smtClean="0">
                <a:solidFill>
                  <a:schemeClr val="bg2">
                    <a:lumMod val="90000"/>
                  </a:schemeClr>
                </a:solidFill>
              </a:rPr>
            </a:br>
            <a:r>
              <a:rPr lang="en-US" sz="2000" b="0" i="1" dirty="0" smtClean="0">
                <a:solidFill>
                  <a:schemeClr val="bg2">
                    <a:lumMod val="90000"/>
                  </a:schemeClr>
                </a:solidFill>
              </a:rPr>
              <a:t> </a:t>
            </a:r>
            <a:r>
              <a:rPr lang="en-US" sz="1400" b="0" i="1" dirty="0" smtClean="0">
                <a:solidFill>
                  <a:schemeClr val="bg2">
                    <a:lumMod val="90000"/>
                  </a:schemeClr>
                </a:solidFill>
              </a:rPr>
              <a:t> </a:t>
            </a:r>
            <a:r>
              <a:rPr lang="en-US" sz="4800" b="0" i="1" dirty="0" smtClean="0">
                <a:solidFill>
                  <a:schemeClr val="bg2">
                    <a:lumMod val="90000"/>
                  </a:schemeClr>
                </a:solidFill>
              </a:rPr>
              <a:t/>
            </a:r>
            <a:br>
              <a:rPr lang="en-US" sz="4800" b="0" i="1" dirty="0" smtClean="0">
                <a:solidFill>
                  <a:schemeClr val="bg2">
                    <a:lumMod val="90000"/>
                  </a:schemeClr>
                </a:solidFill>
              </a:rPr>
            </a:br>
            <a:r>
              <a:rPr lang="en-US" sz="4800" i="1" dirty="0" smtClean="0"/>
              <a:t>effective</a:t>
            </a:r>
            <a:r>
              <a:rPr lang="en-US" sz="4800" b="0" i="1" dirty="0" smtClean="0"/>
              <a:t> and </a:t>
            </a:r>
            <a:r>
              <a:rPr lang="en-US" sz="4800" i="1" dirty="0" smtClean="0"/>
              <a:t>efficient</a:t>
            </a:r>
            <a:r>
              <a:rPr lang="en-US" sz="4800" b="0" i="1" dirty="0" smtClean="0"/>
              <a:t> </a:t>
            </a:r>
            <a:br>
              <a:rPr lang="en-US" sz="4800" b="0" i="1" dirty="0" smtClean="0"/>
            </a:br>
            <a:r>
              <a:rPr lang="en-US" sz="4800" b="0" i="1" dirty="0" smtClean="0"/>
              <a:t>cognitive processes </a:t>
            </a:r>
            <a:br>
              <a:rPr lang="en-US" sz="4800" b="0" i="1" dirty="0" smtClean="0"/>
            </a:br>
            <a:r>
              <a:rPr lang="en-US" sz="4800" b="0" i="1" dirty="0" smtClean="0"/>
              <a:t>in </a:t>
            </a:r>
            <a:r>
              <a:rPr lang="en-US" sz="4800" i="1" dirty="0" smtClean="0"/>
              <a:t>performing tasks involving data</a:t>
            </a:r>
            <a:r>
              <a:rPr lang="en-US" sz="4800" b="0" i="1" dirty="0" smtClean="0"/>
              <a:t>.</a:t>
            </a:r>
            <a:r>
              <a:rPr lang="en-US" sz="4800" b="0" i="1" dirty="0" smtClean="0">
                <a:latin typeface="Engravers MT" panose="02090707080505020304" pitchFamily="18" charset="0"/>
              </a:rPr>
              <a:t>"</a:t>
            </a:r>
            <a:endParaRPr lang="en-US" sz="4800" b="0" i="1" dirty="0">
              <a:latin typeface="Engravers MT" panose="02090707080505020304" pitchFamily="18" charset="0"/>
            </a:endParaRPr>
          </a:p>
        </p:txBody>
      </p:sp>
      <p:sp>
        <p:nvSpPr>
          <p:cNvPr id="8" name="TextBox 7"/>
          <p:cNvSpPr txBox="1"/>
          <p:nvPr/>
        </p:nvSpPr>
        <p:spPr>
          <a:xfrm>
            <a:off x="9526273" y="6276109"/>
            <a:ext cx="1706301"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Chen et al. 2014</a:t>
            </a:r>
            <a:endParaRPr lang="en-US" i="1" dirty="0">
              <a:latin typeface="Times" panose="02020603050405020304" pitchFamily="18" charset="0"/>
              <a:cs typeface="Times" panose="02020603050405020304" pitchFamily="18" charset="0"/>
            </a:endParaRPr>
          </a:p>
        </p:txBody>
      </p:sp>
      <p:sp>
        <p:nvSpPr>
          <p:cNvPr id="9" name="Rectangle 8"/>
          <p:cNvSpPr/>
          <p:nvPr/>
        </p:nvSpPr>
        <p:spPr>
          <a:xfrm>
            <a:off x="-1504" y="334879"/>
            <a:ext cx="889987" cy="1015663"/>
          </a:xfrm>
          <a:prstGeom prst="rect">
            <a:avLst/>
          </a:prstGeom>
        </p:spPr>
        <p:txBody>
          <a:bodyPr wrap="none">
            <a:spAutoFit/>
          </a:bodyPr>
          <a:lstStyle/>
          <a:p>
            <a:r>
              <a:rPr lang="en-US" sz="6000" b="0" i="1" dirty="0" smtClean="0">
                <a:solidFill>
                  <a:srgbClr val="D0CECE"/>
                </a:solidFill>
                <a:latin typeface="Engravers MT" panose="02090707080505020304" pitchFamily="18" charset="0"/>
                <a:cs typeface="Times New Roman" panose="02020603050405020304" pitchFamily="18" charset="0"/>
              </a:rPr>
              <a:t>“</a:t>
            </a:r>
            <a:r>
              <a:rPr lang="en-US" sz="6000" b="0" i="1" dirty="0" smtClean="0">
                <a:latin typeface="Engravers MT" panose="02090707080505020304" pitchFamily="18" charset="0"/>
                <a:cs typeface="Times New Roman" panose="02020603050405020304" pitchFamily="18" charset="0"/>
              </a:rPr>
              <a:t> </a:t>
            </a:r>
            <a:endParaRPr lang="en-US" sz="6000" dirty="0"/>
          </a:p>
        </p:txBody>
      </p:sp>
    </p:spTree>
    <p:extLst>
      <p:ext uri="{BB962C8B-B14F-4D97-AF65-F5344CB8AC3E}">
        <p14:creationId xmlns:p14="http://schemas.microsoft.com/office/powerpoint/2010/main" val="297009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cognition, usability, tasks</a:t>
            </a:r>
            <a:endParaRPr lang="en-US" dirty="0"/>
          </a:p>
        </p:txBody>
      </p:sp>
      <p:sp>
        <p:nvSpPr>
          <p:cNvPr id="3" name="Text Placeholder 2"/>
          <p:cNvSpPr>
            <a:spLocks noGrp="1"/>
          </p:cNvSpPr>
          <p:nvPr>
            <p:ph type="body" idx="1"/>
          </p:nvPr>
        </p:nvSpPr>
        <p:spPr/>
        <p:txBody>
          <a:bodyPr/>
          <a:lstStyle/>
          <a:p>
            <a:r>
              <a:rPr lang="en-US" dirty="0" smtClean="0"/>
              <a:t>are core to the purpose of information visualization</a:t>
            </a:r>
            <a:endParaRPr lang="en-US" dirty="0"/>
          </a:p>
        </p:txBody>
      </p:sp>
    </p:spTree>
    <p:extLst>
      <p:ext uri="{BB962C8B-B14F-4D97-AF65-F5344CB8AC3E}">
        <p14:creationId xmlns:p14="http://schemas.microsoft.com/office/powerpoint/2010/main" val="2552897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Autofit/>
          </a:bodyPr>
          <a:lstStyle/>
          <a:p>
            <a:pPr algn="ctr"/>
            <a:r>
              <a:rPr lang="en-US" sz="9600" b="0" i="1" dirty="0" smtClean="0">
                <a:latin typeface="Times"/>
                <a:cs typeface="Times"/>
              </a:rPr>
              <a:t>context</a:t>
            </a:r>
            <a:endParaRPr lang="en-US" sz="9600" b="0" i="1" dirty="0">
              <a:latin typeface="Times"/>
              <a:cs typeface="Times"/>
            </a:endParaRPr>
          </a:p>
        </p:txBody>
      </p:sp>
    </p:spTree>
    <p:extLst>
      <p:ext uri="{BB962C8B-B14F-4D97-AF65-F5344CB8AC3E}">
        <p14:creationId xmlns:p14="http://schemas.microsoft.com/office/powerpoint/2010/main" val="2188539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smtClean="0"/>
              <a:t>many researchers urge a</a:t>
            </a:r>
            <a:r>
              <a:rPr lang="en-US" dirty="0" smtClean="0"/>
              <a:t/>
            </a:r>
            <a:br>
              <a:rPr lang="en-US" dirty="0" smtClean="0"/>
            </a:br>
            <a:r>
              <a:rPr lang="en-US" dirty="0" smtClean="0"/>
              <a:t>context-based </a:t>
            </a:r>
            <a:r>
              <a:rPr lang="en-US" b="0" dirty="0" smtClean="0"/>
              <a:t>approach</a:t>
            </a:r>
            <a:endParaRPr lang="en-US" b="0" dirty="0"/>
          </a:p>
        </p:txBody>
      </p:sp>
      <p:sp>
        <p:nvSpPr>
          <p:cNvPr id="6" name="Text Placeholder 5"/>
          <p:cNvSpPr>
            <a:spLocks noGrp="1"/>
          </p:cNvSpPr>
          <p:nvPr>
            <p:ph type="body" idx="1"/>
          </p:nvPr>
        </p:nvSpPr>
        <p:spPr/>
        <p:txBody>
          <a:bodyPr/>
          <a:lstStyle/>
          <a:p>
            <a:r>
              <a:rPr lang="en-US" dirty="0" err="1" smtClean="0"/>
              <a:t>Plaisant</a:t>
            </a:r>
            <a:r>
              <a:rPr lang="en-US" dirty="0"/>
              <a:t> 2004, </a:t>
            </a:r>
            <a:r>
              <a:rPr lang="en-US" dirty="0" err="1"/>
              <a:t>Shneiderman</a:t>
            </a:r>
            <a:r>
              <a:rPr lang="en-US" dirty="0"/>
              <a:t> and </a:t>
            </a:r>
            <a:r>
              <a:rPr lang="en-US" dirty="0" err="1"/>
              <a:t>Plaisant</a:t>
            </a:r>
            <a:r>
              <a:rPr lang="en-US" dirty="0"/>
              <a:t> </a:t>
            </a:r>
            <a:r>
              <a:rPr lang="en-US" dirty="0" smtClean="0"/>
              <a:t>2006, </a:t>
            </a:r>
            <a:r>
              <a:rPr lang="en-US" dirty="0" err="1" smtClean="0"/>
              <a:t>Perer</a:t>
            </a:r>
            <a:r>
              <a:rPr lang="en-US" dirty="0" smtClean="0"/>
              <a:t> and </a:t>
            </a:r>
            <a:r>
              <a:rPr lang="en-US" dirty="0" err="1" smtClean="0"/>
              <a:t>Shneiderman</a:t>
            </a:r>
            <a:r>
              <a:rPr lang="en-US" dirty="0" smtClean="0"/>
              <a:t> 2009, Lam et al. 2012, Isenberg et al. 2013</a:t>
            </a:r>
            <a:endParaRPr lang="en-US" dirty="0"/>
          </a:p>
        </p:txBody>
      </p:sp>
    </p:spTree>
    <p:extLst>
      <p:ext uri="{BB962C8B-B14F-4D97-AF65-F5344CB8AC3E}">
        <p14:creationId xmlns:p14="http://schemas.microsoft.com/office/powerpoint/2010/main" val="6690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800" b="0" dirty="0" smtClean="0"/>
              <a:t>context-based evaluations </a:t>
            </a:r>
            <a:br>
              <a:rPr lang="en-US" sz="4800" b="0" dirty="0" smtClean="0"/>
            </a:br>
            <a:r>
              <a:rPr lang="en-US" sz="4800" b="0" dirty="0" smtClean="0"/>
              <a:t>are </a:t>
            </a:r>
            <a:r>
              <a:rPr lang="en-US" sz="4800" dirty="0" smtClean="0"/>
              <a:t>critically needed</a:t>
            </a:r>
            <a:endParaRPr lang="en-US" sz="4800" dirty="0"/>
          </a:p>
        </p:txBody>
      </p:sp>
      <p:sp>
        <p:nvSpPr>
          <p:cNvPr id="5" name="Text Placeholder 4"/>
          <p:cNvSpPr>
            <a:spLocks noGrp="1"/>
          </p:cNvSpPr>
          <p:nvPr>
            <p:ph type="body" idx="1"/>
          </p:nvPr>
        </p:nvSpPr>
        <p:spPr/>
        <p:txBody>
          <a:bodyPr/>
          <a:lstStyle/>
          <a:p>
            <a:r>
              <a:rPr lang="en-US" dirty="0" smtClean="0"/>
              <a:t>very </a:t>
            </a:r>
            <a:r>
              <a:rPr lang="en-US" dirty="0"/>
              <a:t>relevant to the underlying goal and purpose </a:t>
            </a:r>
            <a:endParaRPr lang="en-US" dirty="0" smtClean="0"/>
          </a:p>
          <a:p>
            <a:r>
              <a:rPr lang="en-US" dirty="0" smtClean="0"/>
              <a:t>of visualizations </a:t>
            </a:r>
            <a:r>
              <a:rPr lang="en-US" dirty="0"/>
              <a:t>in the data analysis process</a:t>
            </a:r>
          </a:p>
        </p:txBody>
      </p:sp>
    </p:spTree>
    <p:extLst>
      <p:ext uri="{BB962C8B-B14F-4D97-AF65-F5344CB8AC3E}">
        <p14:creationId xmlns:p14="http://schemas.microsoft.com/office/powerpoint/2010/main" val="410509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t_proxim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646650"/>
            <a:ext cx="5715000" cy="5575300"/>
          </a:xfrm>
          <a:prstGeom prst="rect">
            <a:avLst/>
          </a:prstGeom>
        </p:spPr>
      </p:pic>
    </p:spTree>
    <p:extLst>
      <p:ext uri="{BB962C8B-B14F-4D97-AF65-F5344CB8AC3E}">
        <p14:creationId xmlns:p14="http://schemas.microsoft.com/office/powerpoint/2010/main" val="33549594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b="0" dirty="0" smtClean="0"/>
              <a:t>in visualization evaluation </a:t>
            </a:r>
            <a:r>
              <a:rPr lang="en-US" sz="1800" dirty="0" smtClean="0"/>
              <a:t>1</a:t>
            </a:r>
            <a:endParaRPr lang="en-US" sz="1800"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 demonstrate utility </a:t>
            </a:r>
            <a:r>
              <a:rPr lang="en-US" dirty="0" smtClean="0"/>
              <a:t>of a tool in real settings</a:t>
            </a:r>
            <a:endParaRPr lang="en-US" b="1" dirty="0" smtClean="0"/>
          </a:p>
          <a:p>
            <a:pPr marL="0" indent="0">
              <a:buNone/>
            </a:pPr>
            <a:endParaRPr lang="en-US" b="1" dirty="0"/>
          </a:p>
          <a:p>
            <a:pPr marL="0" indent="0">
              <a:buNone/>
            </a:pPr>
            <a:r>
              <a:rPr lang="en-US" b="1" dirty="0" smtClean="0"/>
              <a:t>»</a:t>
            </a:r>
            <a:r>
              <a:rPr lang="en-US" dirty="0" smtClean="0"/>
              <a:t> capture </a:t>
            </a:r>
            <a:r>
              <a:rPr lang="en-US" dirty="0"/>
              <a:t>the </a:t>
            </a:r>
            <a:r>
              <a:rPr lang="en-US" b="1" dirty="0"/>
              <a:t>full range </a:t>
            </a:r>
            <a:r>
              <a:rPr lang="en-US" dirty="0" smtClean="0"/>
              <a:t>of</a:t>
            </a:r>
            <a:r>
              <a:rPr lang="en-US" b="1" dirty="0" smtClean="0"/>
              <a:t> complex </a:t>
            </a:r>
            <a:r>
              <a:rPr lang="en-US" b="1" dirty="0"/>
              <a:t>tasks </a:t>
            </a:r>
            <a:r>
              <a:rPr lang="en-US" dirty="0"/>
              <a:t>a user </a:t>
            </a:r>
            <a:r>
              <a:rPr lang="en-US" dirty="0" smtClean="0"/>
              <a:t>performs</a:t>
            </a:r>
          </a:p>
          <a:p>
            <a:pPr marL="0" indent="0">
              <a:buNone/>
            </a:pPr>
            <a:endParaRPr lang="en-US" dirty="0"/>
          </a:p>
          <a:p>
            <a:pPr marL="0" indent="0">
              <a:buNone/>
            </a:pPr>
            <a:r>
              <a:rPr lang="en-US" b="1" dirty="0" smtClean="0"/>
              <a:t>»</a:t>
            </a:r>
            <a:r>
              <a:rPr lang="en-US" dirty="0" smtClean="0"/>
              <a:t> development </a:t>
            </a:r>
            <a:r>
              <a:rPr lang="en-US" dirty="0"/>
              <a:t>of </a:t>
            </a:r>
            <a:r>
              <a:rPr lang="en-US" b="1" dirty="0"/>
              <a:t>task-feature taxonomies </a:t>
            </a:r>
            <a:r>
              <a:rPr lang="en-US" dirty="0"/>
              <a:t>is also needed</a:t>
            </a:r>
            <a:endParaRPr lang="en-US" dirty="0" smtClean="0"/>
          </a:p>
          <a:p>
            <a:pPr marL="0" indent="0">
              <a:buNone/>
            </a:pPr>
            <a:endParaRPr lang="en-US" b="1" dirty="0" smtClean="0"/>
          </a:p>
          <a:p>
            <a:pPr marL="0" indent="0">
              <a:buNone/>
            </a:pPr>
            <a:r>
              <a:rPr lang="en-US" b="1" dirty="0" smtClean="0">
                <a:solidFill>
                  <a:srgbClr val="D0CECE"/>
                </a:solidFill>
              </a:rPr>
              <a:t>» reusability &amp; reproducibility </a:t>
            </a:r>
            <a:r>
              <a:rPr lang="en-US" dirty="0" smtClean="0">
                <a:solidFill>
                  <a:srgbClr val="D0CECE"/>
                </a:solidFill>
              </a:rPr>
              <a:t>of </a:t>
            </a:r>
            <a:r>
              <a:rPr lang="en-US" dirty="0" err="1" smtClean="0">
                <a:solidFill>
                  <a:srgbClr val="D0CECE"/>
                </a:solidFill>
              </a:rPr>
              <a:t>eval</a:t>
            </a:r>
            <a:r>
              <a:rPr lang="en-US" dirty="0" smtClean="0">
                <a:solidFill>
                  <a:srgbClr val="D0CECE"/>
                </a:solidFill>
              </a:rPr>
              <a:t> frameworks</a:t>
            </a:r>
          </a:p>
          <a:p>
            <a:pPr marL="0" indent="0">
              <a:buNone/>
            </a:pPr>
            <a:endParaRPr lang="en-US" dirty="0">
              <a:solidFill>
                <a:srgbClr val="D0CECE"/>
              </a:solidFill>
            </a:endParaRPr>
          </a:p>
          <a:p>
            <a:pPr marL="0" indent="0">
              <a:buNone/>
            </a:pPr>
            <a:r>
              <a:rPr lang="en-US" b="1" dirty="0" smtClean="0">
                <a:solidFill>
                  <a:srgbClr val="D0CECE"/>
                </a:solidFill>
              </a:rPr>
              <a:t>» verification</a:t>
            </a:r>
            <a:r>
              <a:rPr lang="en-US" dirty="0" smtClean="0">
                <a:solidFill>
                  <a:srgbClr val="D0CECE"/>
                </a:solidFill>
              </a:rPr>
              <a:t>,</a:t>
            </a:r>
            <a:r>
              <a:rPr lang="en-US" b="1" dirty="0" smtClean="0">
                <a:solidFill>
                  <a:srgbClr val="D0CECE"/>
                </a:solidFill>
              </a:rPr>
              <a:t> </a:t>
            </a:r>
            <a:r>
              <a:rPr lang="en-US" dirty="0">
                <a:solidFill>
                  <a:srgbClr val="D0CECE"/>
                </a:solidFill>
              </a:rPr>
              <a:t>and</a:t>
            </a:r>
            <a:r>
              <a:rPr lang="en-US" b="1" dirty="0">
                <a:solidFill>
                  <a:srgbClr val="D0CECE"/>
                </a:solidFill>
              </a:rPr>
              <a:t> </a:t>
            </a:r>
            <a:r>
              <a:rPr lang="en-US" b="1" dirty="0" smtClean="0">
                <a:solidFill>
                  <a:srgbClr val="D0CECE"/>
                </a:solidFill>
              </a:rPr>
              <a:t>validation </a:t>
            </a:r>
            <a:r>
              <a:rPr lang="en-US" dirty="0">
                <a:solidFill>
                  <a:srgbClr val="D0CECE"/>
                </a:solidFill>
              </a:rPr>
              <a:t>of </a:t>
            </a:r>
            <a:r>
              <a:rPr lang="en-US" dirty="0" err="1">
                <a:solidFill>
                  <a:srgbClr val="D0CECE"/>
                </a:solidFill>
              </a:rPr>
              <a:t>eval</a:t>
            </a:r>
            <a:r>
              <a:rPr lang="en-US" dirty="0">
                <a:solidFill>
                  <a:srgbClr val="D0CECE"/>
                </a:solidFill>
              </a:rPr>
              <a:t> frameworks</a:t>
            </a:r>
            <a:endParaRPr lang="en-US" b="1" dirty="0" smtClean="0">
              <a:solidFill>
                <a:srgbClr val="D0CECE"/>
              </a:solidFill>
            </a:endParaRPr>
          </a:p>
          <a:p>
            <a:pPr marL="0" indent="0">
              <a:buNone/>
            </a:pPr>
            <a:endParaRPr lang="en-US" b="1" dirty="0"/>
          </a:p>
          <a:p>
            <a:pPr marL="0" indent="0">
              <a:buNone/>
            </a:pPr>
            <a:endParaRPr lang="en-US" dirty="0"/>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2582168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t>
            </a:r>
            <a:r>
              <a:rPr lang="en-US" b="0" dirty="0" smtClean="0"/>
              <a:t>in visualization evaluation </a:t>
            </a:r>
            <a:r>
              <a:rPr lang="en-US" sz="1800" dirty="0" smtClean="0"/>
              <a:t>2</a:t>
            </a:r>
            <a:endParaRPr lang="en-US" sz="1800" b="0"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a:t>
            </a:r>
            <a:r>
              <a:rPr lang="en-US" dirty="0" smtClean="0"/>
              <a:t> create </a:t>
            </a:r>
            <a:r>
              <a:rPr lang="en-US" b="1" dirty="0"/>
              <a:t>benchmark</a:t>
            </a:r>
            <a:r>
              <a:rPr lang="en-US" dirty="0"/>
              <a:t> data sets and </a:t>
            </a:r>
            <a:r>
              <a:rPr lang="en-US" dirty="0" smtClean="0"/>
              <a:t>tasks</a:t>
            </a:r>
          </a:p>
          <a:p>
            <a:pPr marL="0" indent="0">
              <a:buNone/>
            </a:pPr>
            <a:endParaRPr lang="en-US" dirty="0"/>
          </a:p>
          <a:p>
            <a:pPr marL="0" indent="0">
              <a:buNone/>
            </a:pPr>
            <a:r>
              <a:rPr lang="en-US" b="1" dirty="0" smtClean="0">
                <a:solidFill>
                  <a:srgbClr val="D0CECE"/>
                </a:solidFill>
              </a:rPr>
              <a:t>» increase </a:t>
            </a:r>
            <a:r>
              <a:rPr lang="en-US" b="1" dirty="0">
                <a:solidFill>
                  <a:srgbClr val="D0CECE"/>
                </a:solidFill>
              </a:rPr>
              <a:t>the rigor</a:t>
            </a:r>
            <a:r>
              <a:rPr lang="en-US" dirty="0">
                <a:solidFill>
                  <a:srgbClr val="D0CECE"/>
                </a:solidFill>
              </a:rPr>
              <a:t> of reporting methodology</a:t>
            </a:r>
            <a:endParaRPr lang="en-US" dirty="0" smtClean="0">
              <a:solidFill>
                <a:srgbClr val="D0CECE"/>
              </a:solidFill>
            </a:endParaRPr>
          </a:p>
          <a:p>
            <a:pPr marL="0" indent="0">
              <a:buNone/>
            </a:pPr>
            <a:endParaRPr lang="en-US" b="1" dirty="0"/>
          </a:p>
          <a:p>
            <a:pPr marL="0" indent="0">
              <a:buNone/>
            </a:pPr>
            <a:r>
              <a:rPr lang="en-US" b="1" dirty="0" smtClean="0"/>
              <a:t>»</a:t>
            </a:r>
            <a:r>
              <a:rPr lang="en-US" dirty="0" smtClean="0"/>
              <a:t> increased focus on </a:t>
            </a:r>
            <a:r>
              <a:rPr lang="en-US" b="1" dirty="0" smtClean="0"/>
              <a:t>context</a:t>
            </a:r>
          </a:p>
          <a:p>
            <a:pPr marL="0" indent="0">
              <a:buNone/>
            </a:pPr>
            <a:endParaRPr lang="en-US" b="1" dirty="0" smtClean="0"/>
          </a:p>
          <a:p>
            <a:pPr marL="0" indent="0">
              <a:buNone/>
            </a:pPr>
            <a:r>
              <a:rPr lang="en-US" b="1" dirty="0" smtClean="0">
                <a:solidFill>
                  <a:srgbClr val="D0CECE"/>
                </a:solidFill>
              </a:rPr>
              <a:t>»</a:t>
            </a:r>
            <a:r>
              <a:rPr lang="en-US" dirty="0" smtClean="0">
                <a:solidFill>
                  <a:srgbClr val="D0CECE"/>
                </a:solidFill>
              </a:rPr>
              <a:t> better </a:t>
            </a:r>
            <a:r>
              <a:rPr lang="en-US" dirty="0">
                <a:solidFill>
                  <a:srgbClr val="D0CECE"/>
                </a:solidFill>
              </a:rPr>
              <a:t>understanding of the </a:t>
            </a:r>
            <a:r>
              <a:rPr lang="en-US" b="1" dirty="0">
                <a:solidFill>
                  <a:srgbClr val="D0CECE"/>
                </a:solidFill>
              </a:rPr>
              <a:t>qualitative </a:t>
            </a:r>
            <a:r>
              <a:rPr lang="en-US" b="1" dirty="0" smtClean="0">
                <a:solidFill>
                  <a:srgbClr val="D0CECE"/>
                </a:solidFill>
              </a:rPr>
              <a:t>approach</a:t>
            </a:r>
          </a:p>
          <a:p>
            <a:pPr marL="0" indent="0">
              <a:buNone/>
            </a:pPr>
            <a:endParaRPr lang="en-US" b="1" dirty="0">
              <a:solidFill>
                <a:srgbClr val="D0CECE"/>
              </a:solidFill>
            </a:endParaRPr>
          </a:p>
          <a:p>
            <a:pPr marL="0" indent="0">
              <a:buNone/>
            </a:pPr>
            <a:r>
              <a:rPr lang="en-US" b="1" dirty="0" smtClean="0">
                <a:solidFill>
                  <a:srgbClr val="D0CECE"/>
                </a:solidFill>
              </a:rPr>
              <a:t>»</a:t>
            </a:r>
            <a:r>
              <a:rPr lang="en-US" dirty="0" smtClean="0">
                <a:solidFill>
                  <a:srgbClr val="D0CECE"/>
                </a:solidFill>
              </a:rPr>
              <a:t> avoid </a:t>
            </a:r>
            <a:r>
              <a:rPr lang="en-US" b="1" dirty="0">
                <a:solidFill>
                  <a:srgbClr val="D0CECE"/>
                </a:solidFill>
              </a:rPr>
              <a:t>demand characteristic </a:t>
            </a:r>
            <a:r>
              <a:rPr lang="en-US" dirty="0">
                <a:solidFill>
                  <a:srgbClr val="D0CECE"/>
                </a:solidFill>
              </a:rPr>
              <a:t>effects</a:t>
            </a:r>
            <a:endParaRPr lang="en-US" dirty="0" smtClean="0">
              <a:solidFill>
                <a:srgbClr val="D0CECE"/>
              </a:solidFill>
            </a:endParaRPr>
          </a:p>
          <a:p>
            <a:pPr marL="0" indent="0">
              <a:buNone/>
            </a:pPr>
            <a:endParaRPr lang="en-US" b="1" dirty="0"/>
          </a:p>
          <a:p>
            <a:pPr marL="0" indent="0">
              <a:buNone/>
            </a:pPr>
            <a:endParaRPr lang="en-US" dirty="0"/>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4027199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37446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smtClean="0"/>
              <a:t>What is a</a:t>
            </a:r>
            <a:br>
              <a:rPr lang="en-US" b="0" dirty="0" smtClean="0"/>
            </a:br>
            <a:r>
              <a:rPr lang="en-US" dirty="0" smtClean="0"/>
              <a:t>context-based approach?</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90517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570917"/>
            <a:ext cx="10515600" cy="1325563"/>
          </a:xfrm>
        </p:spPr>
        <p:txBody>
          <a:bodyPr/>
          <a:lstStyle/>
          <a:p>
            <a:r>
              <a:rPr lang="en-US" dirty="0" smtClean="0"/>
              <a:t>Evaluation goals </a:t>
            </a:r>
            <a:r>
              <a:rPr lang="en-US" b="0" dirty="0" smtClean="0"/>
              <a:t>for a </a:t>
            </a:r>
            <a:br>
              <a:rPr lang="en-US" b="0" dirty="0" smtClean="0"/>
            </a:br>
            <a:r>
              <a:rPr lang="en-US" b="0" dirty="0" smtClean="0"/>
              <a:t>context-based approach</a:t>
            </a:r>
            <a:endParaRPr lang="en-US" b="0" dirty="0"/>
          </a:p>
        </p:txBody>
      </p:sp>
      <p:sp>
        <p:nvSpPr>
          <p:cNvPr id="4" name="Content Placeholder 3"/>
          <p:cNvSpPr>
            <a:spLocks noGrp="1"/>
          </p:cNvSpPr>
          <p:nvPr>
            <p:ph idx="1"/>
          </p:nvPr>
        </p:nvSpPr>
        <p:spPr>
          <a:xfrm>
            <a:off x="838200" y="2304865"/>
            <a:ext cx="10515600" cy="4077890"/>
          </a:xfrm>
        </p:spPr>
        <p:txBody>
          <a:bodyPr>
            <a:normAutofit fontScale="92500" lnSpcReduction="20000"/>
          </a:bodyPr>
          <a:lstStyle/>
          <a:p>
            <a:pPr marL="0" indent="0">
              <a:buNone/>
            </a:pPr>
            <a:r>
              <a:rPr lang="en-US" b="1" dirty="0" smtClean="0"/>
              <a:t>» </a:t>
            </a:r>
            <a:r>
              <a:rPr lang="en-US" dirty="0" smtClean="0"/>
              <a:t>Understanding </a:t>
            </a:r>
            <a:r>
              <a:rPr lang="en-US" b="1" dirty="0"/>
              <a:t>environments and work </a:t>
            </a:r>
            <a:r>
              <a:rPr lang="en-US" b="1" dirty="0" smtClean="0"/>
              <a:t>practices</a:t>
            </a:r>
          </a:p>
          <a:p>
            <a:pPr marL="0" indent="0">
              <a:buNone/>
            </a:pPr>
            <a:r>
              <a:rPr lang="en-US" sz="1800" dirty="0" smtClean="0">
                <a:solidFill>
                  <a:schemeClr val="bg1"/>
                </a:solidFill>
              </a:rPr>
              <a:t>Understanding people’s work</a:t>
            </a:r>
            <a:r>
              <a:rPr lang="en-US" sz="1800" dirty="0">
                <a:solidFill>
                  <a:schemeClr val="bg1"/>
                </a:solidFill>
              </a:rPr>
              <a:t>, analysis, or information processing </a:t>
            </a:r>
            <a:r>
              <a:rPr lang="en-US" sz="1800" dirty="0" smtClean="0">
                <a:solidFill>
                  <a:schemeClr val="bg1"/>
                </a:solidFill>
              </a:rPr>
              <a:t>practices</a:t>
            </a:r>
          </a:p>
          <a:p>
            <a:pPr marL="0" indent="0">
              <a:buNone/>
            </a:pPr>
            <a:endParaRPr lang="en-US" sz="1800" dirty="0" smtClean="0"/>
          </a:p>
          <a:p>
            <a:pPr marL="0" indent="0">
              <a:buNone/>
            </a:pPr>
            <a:r>
              <a:rPr lang="en-US" b="1" dirty="0" smtClean="0"/>
              <a:t>» </a:t>
            </a:r>
            <a:r>
              <a:rPr lang="en-US" dirty="0" smtClean="0"/>
              <a:t>Evaluating</a:t>
            </a:r>
            <a:r>
              <a:rPr lang="en-US" b="1" dirty="0" smtClean="0"/>
              <a:t> </a:t>
            </a:r>
            <a:r>
              <a:rPr lang="en-US" b="1" dirty="0"/>
              <a:t>visual data analysis and </a:t>
            </a:r>
            <a:r>
              <a:rPr lang="en-US" b="1" dirty="0" smtClean="0"/>
              <a:t>reasoning</a:t>
            </a:r>
          </a:p>
          <a:p>
            <a:pPr marL="0" indent="0">
              <a:buNone/>
            </a:pPr>
            <a:r>
              <a:rPr lang="en-US" sz="1800" dirty="0" smtClean="0">
                <a:solidFill>
                  <a:srgbClr val="FFFFFF"/>
                </a:solidFill>
              </a:rPr>
              <a:t>How visualization tools support “analysis </a:t>
            </a:r>
            <a:r>
              <a:rPr lang="en-US" sz="1800" dirty="0">
                <a:solidFill>
                  <a:srgbClr val="FFFFFF"/>
                </a:solidFill>
              </a:rPr>
              <a:t>and reasoning </a:t>
            </a:r>
            <a:r>
              <a:rPr lang="en-US" sz="1800" dirty="0" smtClean="0">
                <a:solidFill>
                  <a:srgbClr val="FFFFFF"/>
                </a:solidFill>
              </a:rPr>
              <a:t>and </a:t>
            </a:r>
            <a:r>
              <a:rPr lang="en-US" sz="1800" dirty="0">
                <a:solidFill>
                  <a:srgbClr val="FFFFFF"/>
                </a:solidFill>
              </a:rPr>
              <a:t>helps to derive relevant knowledge </a:t>
            </a:r>
            <a:r>
              <a:rPr lang="en-US" sz="1800" dirty="0" smtClean="0">
                <a:solidFill>
                  <a:srgbClr val="FFFFFF"/>
                </a:solidFill>
              </a:rPr>
              <a:t>from data</a:t>
            </a:r>
          </a:p>
          <a:p>
            <a:pPr marL="0" indent="0">
              <a:buNone/>
            </a:pPr>
            <a:endParaRPr lang="en-US" sz="1800" dirty="0"/>
          </a:p>
          <a:p>
            <a:pPr marL="0" indent="0">
              <a:buNone/>
            </a:pPr>
            <a:r>
              <a:rPr lang="en-US" b="1" dirty="0" smtClean="0"/>
              <a:t>» </a:t>
            </a:r>
            <a:r>
              <a:rPr lang="en-US" dirty="0" smtClean="0"/>
              <a:t>Evaluating</a:t>
            </a:r>
            <a:r>
              <a:rPr lang="en-US" b="1" dirty="0" smtClean="0"/>
              <a:t> </a:t>
            </a:r>
            <a:r>
              <a:rPr lang="en-US" b="1" dirty="0"/>
              <a:t>communication </a:t>
            </a:r>
            <a:r>
              <a:rPr lang="en-US" dirty="0"/>
              <a:t>through </a:t>
            </a:r>
            <a:r>
              <a:rPr lang="en-US" dirty="0" smtClean="0"/>
              <a:t>visualization</a:t>
            </a:r>
          </a:p>
          <a:p>
            <a:pPr marL="0" indent="0">
              <a:buNone/>
            </a:pPr>
            <a:r>
              <a:rPr lang="en-US" sz="1800" dirty="0" smtClean="0">
                <a:solidFill>
                  <a:srgbClr val="FFFFFF"/>
                </a:solidFill>
              </a:rPr>
              <a:t>Assessment </a:t>
            </a:r>
            <a:r>
              <a:rPr lang="en-US" sz="1800" dirty="0">
                <a:solidFill>
                  <a:srgbClr val="FFFFFF"/>
                </a:solidFill>
              </a:rPr>
              <a:t>of "communicative value of a visualization or visual representation in regards </a:t>
            </a:r>
            <a:r>
              <a:rPr lang="en-US" sz="1800" dirty="0" smtClean="0">
                <a:solidFill>
                  <a:srgbClr val="FFFFFF"/>
                </a:solidFill>
              </a:rPr>
              <a:t>to user </a:t>
            </a:r>
            <a:r>
              <a:rPr lang="en-US" sz="1800" dirty="0">
                <a:solidFill>
                  <a:srgbClr val="FFFFFF"/>
                </a:solidFill>
              </a:rPr>
              <a:t>goals </a:t>
            </a:r>
            <a:endParaRPr lang="en-US" sz="1800" dirty="0" smtClean="0">
              <a:solidFill>
                <a:srgbClr val="FFFFFF"/>
              </a:solidFill>
            </a:endParaRPr>
          </a:p>
          <a:p>
            <a:pPr marL="0" indent="0">
              <a:buNone/>
            </a:pPr>
            <a:endParaRPr lang="en-US" sz="1800" dirty="0" smtClean="0"/>
          </a:p>
          <a:p>
            <a:pPr marL="0" indent="0">
              <a:buNone/>
            </a:pPr>
            <a:r>
              <a:rPr lang="en-US" b="1" dirty="0" smtClean="0"/>
              <a:t>» </a:t>
            </a:r>
            <a:r>
              <a:rPr lang="en-US" dirty="0" smtClean="0"/>
              <a:t>Evaluating</a:t>
            </a:r>
            <a:r>
              <a:rPr lang="en-US" b="1" dirty="0" smtClean="0"/>
              <a:t> </a:t>
            </a:r>
            <a:r>
              <a:rPr lang="en-US" b="1" dirty="0"/>
              <a:t>collaborative data </a:t>
            </a:r>
            <a:r>
              <a:rPr lang="en-US" b="1" dirty="0" smtClean="0"/>
              <a:t>analysis</a:t>
            </a:r>
          </a:p>
          <a:p>
            <a:pPr marL="0" indent="0">
              <a:buNone/>
            </a:pPr>
            <a:r>
              <a:rPr lang="en-US" sz="1800" dirty="0" smtClean="0">
                <a:solidFill>
                  <a:srgbClr val="FFFFFF"/>
                </a:solidFill>
              </a:rPr>
              <a:t>Extent </a:t>
            </a:r>
            <a:r>
              <a:rPr lang="en-US" sz="1800" dirty="0">
                <a:solidFill>
                  <a:srgbClr val="FFFFFF"/>
                </a:solidFill>
              </a:rPr>
              <a:t>to which a visualization tool </a:t>
            </a:r>
            <a:r>
              <a:rPr lang="en-US" sz="1800" dirty="0" smtClean="0">
                <a:solidFill>
                  <a:srgbClr val="FFFFFF"/>
                </a:solidFill>
              </a:rPr>
              <a:t>supports groups to conduct collaborative </a:t>
            </a:r>
            <a:r>
              <a:rPr lang="en-US" sz="1800" dirty="0">
                <a:solidFill>
                  <a:srgbClr val="FFFFFF"/>
                </a:solidFill>
              </a:rPr>
              <a:t>data </a:t>
            </a:r>
            <a:r>
              <a:rPr lang="en-US" sz="1800" dirty="0" smtClean="0">
                <a:solidFill>
                  <a:srgbClr val="FFFFFF"/>
                </a:solidFill>
              </a:rPr>
              <a:t>analysis</a:t>
            </a:r>
            <a:endParaRPr lang="en-US" sz="1800" dirty="0">
              <a:solidFill>
                <a:srgbClr val="FFFFFF"/>
              </a:solidFill>
            </a:endParaRPr>
          </a:p>
        </p:txBody>
      </p:sp>
      <p:sp>
        <p:nvSpPr>
          <p:cNvPr id="5" name="TextBox 4"/>
          <p:cNvSpPr txBox="1"/>
          <p:nvPr/>
        </p:nvSpPr>
        <p:spPr>
          <a:xfrm>
            <a:off x="9526273" y="6276109"/>
            <a:ext cx="1695672"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Lam et al. 2012</a:t>
            </a:r>
            <a:endParaRPr lang="en-US" i="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0798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emesinevaluation-1.pdf"/>
          <p:cNvPicPr>
            <a:picLocks noChangeAspect="1"/>
          </p:cNvPicPr>
          <p:nvPr/>
        </p:nvPicPr>
        <p:blipFill rotWithShape="1">
          <a:blip r:embed="rId2">
            <a:extLst>
              <a:ext uri="{28A0092B-C50C-407E-A947-70E740481C1C}">
                <a14:useLocalDpi xmlns:a14="http://schemas.microsoft.com/office/drawing/2010/main" val="0"/>
              </a:ext>
            </a:extLst>
          </a:blip>
          <a:srcRect t="14327"/>
          <a:stretch/>
        </p:blipFill>
        <p:spPr>
          <a:xfrm>
            <a:off x="1741069" y="1561216"/>
            <a:ext cx="8709863" cy="4936159"/>
          </a:xfrm>
          <a:prstGeom prst="rect">
            <a:avLst/>
          </a:prstGeom>
        </p:spPr>
      </p:pic>
      <p:sp>
        <p:nvSpPr>
          <p:cNvPr id="6" name="Title 5"/>
          <p:cNvSpPr>
            <a:spLocks noGrp="1"/>
          </p:cNvSpPr>
          <p:nvPr>
            <p:ph type="title"/>
          </p:nvPr>
        </p:nvSpPr>
        <p:spPr>
          <a:xfrm>
            <a:off x="2202162" y="365125"/>
            <a:ext cx="9151637" cy="1325563"/>
          </a:xfrm>
        </p:spPr>
        <p:txBody>
          <a:bodyPr/>
          <a:lstStyle/>
          <a:p>
            <a:r>
              <a:rPr lang="en-US" dirty="0" smtClean="0"/>
              <a:t>Evaluation methods</a:t>
            </a:r>
            <a:endParaRPr lang="en-US" dirty="0"/>
          </a:p>
        </p:txBody>
      </p:sp>
      <p:sp>
        <p:nvSpPr>
          <p:cNvPr id="3" name="TextBox 2"/>
          <p:cNvSpPr txBox="1"/>
          <p:nvPr/>
        </p:nvSpPr>
        <p:spPr>
          <a:xfrm>
            <a:off x="1462284" y="5039006"/>
            <a:ext cx="815247" cy="1569660"/>
          </a:xfrm>
          <a:prstGeom prst="rect">
            <a:avLst/>
          </a:prstGeom>
          <a:noFill/>
        </p:spPr>
        <p:txBody>
          <a:bodyPr wrap="none" rtlCol="0">
            <a:spAutoFit/>
          </a:bodyPr>
          <a:lstStyle/>
          <a:p>
            <a:r>
              <a:rPr lang="en-US" sz="9600" dirty="0" smtClean="0">
                <a:solidFill>
                  <a:srgbClr val="FF0000"/>
                </a:solidFill>
              </a:rPr>
              <a:t>»</a:t>
            </a:r>
            <a:endParaRPr lang="en-US" sz="9600" dirty="0">
              <a:solidFill>
                <a:srgbClr val="FF0000"/>
              </a:solidFill>
            </a:endParaRPr>
          </a:p>
        </p:txBody>
      </p:sp>
      <p:sp>
        <p:nvSpPr>
          <p:cNvPr id="7" name="TextBox 6"/>
          <p:cNvSpPr txBox="1"/>
          <p:nvPr/>
        </p:nvSpPr>
        <p:spPr>
          <a:xfrm>
            <a:off x="4148919" y="5034119"/>
            <a:ext cx="815247" cy="1569660"/>
          </a:xfrm>
          <a:prstGeom prst="rect">
            <a:avLst/>
          </a:prstGeom>
          <a:noFill/>
        </p:spPr>
        <p:txBody>
          <a:bodyPr wrap="none" rtlCol="0">
            <a:spAutoFit/>
          </a:bodyPr>
          <a:lstStyle/>
          <a:p>
            <a:r>
              <a:rPr lang="fr-FR" sz="9600" dirty="0">
                <a:solidFill>
                  <a:srgbClr val="FF0000"/>
                </a:solidFill>
              </a:rPr>
              <a:t>«</a:t>
            </a:r>
            <a:endParaRPr lang="en-US" sz="9600" dirty="0">
              <a:solidFill>
                <a:srgbClr val="FF0000"/>
              </a:solidFill>
            </a:endParaRPr>
          </a:p>
        </p:txBody>
      </p:sp>
    </p:spTree>
    <p:extLst>
      <p:ext uri="{BB962C8B-B14F-4D97-AF65-F5344CB8AC3E}">
        <p14:creationId xmlns:p14="http://schemas.microsoft.com/office/powerpoint/2010/main" val="15664810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smtClean="0"/>
              <a:t>Example of </a:t>
            </a:r>
            <a:r>
              <a:rPr lang="en-US" dirty="0" smtClean="0"/>
              <a:t>case study </a:t>
            </a:r>
            <a:r>
              <a:rPr lang="en-US" b="0" dirty="0" smtClean="0"/>
              <a:t>format</a:t>
            </a:r>
            <a:endParaRPr lang="en-US" dirty="0"/>
          </a:p>
        </p:txBody>
      </p:sp>
      <p:sp>
        <p:nvSpPr>
          <p:cNvPr id="5" name="Content Placeholder 4"/>
          <p:cNvSpPr>
            <a:spLocks noGrp="1"/>
          </p:cNvSpPr>
          <p:nvPr>
            <p:ph idx="1"/>
          </p:nvPr>
        </p:nvSpPr>
        <p:spPr>
          <a:xfrm>
            <a:off x="838200" y="1825624"/>
            <a:ext cx="10515600" cy="4618587"/>
          </a:xfrm>
        </p:spPr>
        <p:txBody>
          <a:bodyPr>
            <a:normAutofit fontScale="92500" lnSpcReduction="10000"/>
          </a:bodyPr>
          <a:lstStyle/>
          <a:p>
            <a:pPr marL="0" indent="0">
              <a:buNone/>
            </a:pPr>
            <a:r>
              <a:rPr lang="en-US" b="1" dirty="0" smtClean="0"/>
              <a:t>» Interview</a:t>
            </a:r>
            <a:r>
              <a:rPr lang="en-US" dirty="0" smtClean="0"/>
              <a:t>: </a:t>
            </a:r>
          </a:p>
          <a:p>
            <a:pPr marL="457200" lvl="1" indent="0">
              <a:buNone/>
            </a:pPr>
            <a:r>
              <a:rPr lang="en-US" sz="2100" dirty="0" smtClean="0"/>
              <a:t>Figuring </a:t>
            </a:r>
            <a:r>
              <a:rPr lang="en-US" sz="2100" dirty="0"/>
              <a:t>out the intentions of the domain experts, which is one benchmark of success. </a:t>
            </a:r>
          </a:p>
          <a:p>
            <a:pPr marL="0" indent="0">
              <a:buNone/>
            </a:pPr>
            <a:r>
              <a:rPr lang="en-US" b="1" dirty="0" smtClean="0"/>
              <a:t>» Training</a:t>
            </a:r>
            <a:r>
              <a:rPr lang="en-US" dirty="0" smtClean="0"/>
              <a:t>: </a:t>
            </a:r>
          </a:p>
          <a:p>
            <a:pPr marL="457200" lvl="1" indent="0">
              <a:buNone/>
            </a:pPr>
            <a:r>
              <a:rPr lang="en-US" sz="2100" dirty="0" smtClean="0"/>
              <a:t>Users </a:t>
            </a:r>
            <a:r>
              <a:rPr lang="en-US" sz="2100" dirty="0"/>
              <a:t>attend a training session with tool developers and receive a training manual.</a:t>
            </a:r>
          </a:p>
          <a:p>
            <a:pPr marL="0" indent="0">
              <a:buNone/>
            </a:pPr>
            <a:r>
              <a:rPr lang="en-US" b="1" dirty="0" smtClean="0"/>
              <a:t>» Early </a:t>
            </a:r>
            <a:r>
              <a:rPr lang="en-US" b="1" dirty="0"/>
              <a:t>use (2 - 4 weeks</a:t>
            </a:r>
            <a:r>
              <a:rPr lang="en-US" b="1" dirty="0" smtClean="0"/>
              <a:t>)</a:t>
            </a:r>
          </a:p>
          <a:p>
            <a:pPr marL="457200" lvl="1" indent="0">
              <a:buNone/>
            </a:pPr>
            <a:r>
              <a:rPr lang="en-US" sz="2200" dirty="0" smtClean="0"/>
              <a:t>Domain </a:t>
            </a:r>
            <a:r>
              <a:rPr lang="en-US" sz="2200" dirty="0"/>
              <a:t>experts begin using the tool in their work place. Observers visit the workplace to interview on progress. Developers address user needs by adding features to the visualization tool and provide technical support.</a:t>
            </a:r>
          </a:p>
          <a:p>
            <a:pPr marL="0" indent="0">
              <a:buNone/>
            </a:pPr>
            <a:r>
              <a:rPr lang="en-US" b="1" dirty="0" smtClean="0"/>
              <a:t>» Mature use</a:t>
            </a:r>
          </a:p>
          <a:p>
            <a:pPr marL="457200" lvl="1" indent="0">
              <a:buNone/>
            </a:pPr>
            <a:r>
              <a:rPr lang="en-US" sz="2200" dirty="0" smtClean="0"/>
              <a:t>Somewhat </a:t>
            </a:r>
            <a:r>
              <a:rPr lang="en-US" sz="2200" dirty="0"/>
              <a:t>"ethnographic" style observation. No additional help or upgrades from developers.</a:t>
            </a:r>
          </a:p>
          <a:p>
            <a:pPr marL="0" indent="0">
              <a:buNone/>
            </a:pPr>
            <a:r>
              <a:rPr lang="en-US" b="1" dirty="0" smtClean="0"/>
              <a:t>» Outcome</a:t>
            </a:r>
          </a:p>
          <a:p>
            <a:pPr marL="457200" lvl="1" indent="0">
              <a:buNone/>
            </a:pPr>
            <a:r>
              <a:rPr lang="en-US" sz="2200" dirty="0" smtClean="0"/>
              <a:t>Exit </a:t>
            </a:r>
            <a:r>
              <a:rPr lang="en-US" sz="2200" dirty="0"/>
              <a:t>interview with domain experts. Explain how software impacted research. </a:t>
            </a:r>
          </a:p>
        </p:txBody>
      </p:sp>
      <p:sp>
        <p:nvSpPr>
          <p:cNvPr id="6" name="TextBox 5"/>
          <p:cNvSpPr txBox="1"/>
          <p:nvPr/>
        </p:nvSpPr>
        <p:spPr>
          <a:xfrm>
            <a:off x="8697255" y="6276109"/>
            <a:ext cx="3039639" cy="369332"/>
          </a:xfrm>
          <a:prstGeom prst="rect">
            <a:avLst/>
          </a:prstGeom>
          <a:noFill/>
        </p:spPr>
        <p:txBody>
          <a:bodyPr wrap="none" rtlCol="0">
            <a:spAutoFit/>
          </a:bodyPr>
          <a:lstStyle/>
          <a:p>
            <a:r>
              <a:rPr lang="en-US" i="1" dirty="0" err="1">
                <a:latin typeface="Times" panose="02020603050405020304" pitchFamily="18" charset="0"/>
                <a:cs typeface="Times" panose="02020603050405020304" pitchFamily="18" charset="0"/>
              </a:rPr>
              <a:t>Perer</a:t>
            </a:r>
            <a:r>
              <a:rPr lang="en-US" i="1" dirty="0">
                <a:latin typeface="Times" panose="02020603050405020304" pitchFamily="18" charset="0"/>
                <a:cs typeface="Times" panose="02020603050405020304" pitchFamily="18" charset="0"/>
              </a:rPr>
              <a:t> and </a:t>
            </a:r>
            <a:r>
              <a:rPr lang="en-US" i="1" dirty="0" err="1">
                <a:latin typeface="Times" panose="02020603050405020304" pitchFamily="18" charset="0"/>
                <a:cs typeface="Times" panose="02020603050405020304" pitchFamily="18" charset="0"/>
              </a:rPr>
              <a:t>Shneiderman</a:t>
            </a:r>
            <a:r>
              <a:rPr lang="en-US" i="1" dirty="0">
                <a:latin typeface="Times" panose="02020603050405020304" pitchFamily="18" charset="0"/>
                <a:cs typeface="Times" panose="02020603050405020304" pitchFamily="18" charset="0"/>
              </a:rPr>
              <a:t> </a:t>
            </a:r>
            <a:r>
              <a:rPr lang="en-US" i="1" dirty="0" smtClean="0">
                <a:latin typeface="Times" panose="02020603050405020304" pitchFamily="18" charset="0"/>
                <a:cs typeface="Times" panose="02020603050405020304" pitchFamily="18" charset="0"/>
              </a:rPr>
              <a:t>2009</a:t>
            </a:r>
            <a:endParaRPr lang="en-US" i="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396885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570917"/>
            <a:ext cx="10515600" cy="1325563"/>
          </a:xfrm>
        </p:spPr>
        <p:txBody>
          <a:bodyPr/>
          <a:lstStyle/>
          <a:p>
            <a:r>
              <a:rPr lang="en-US" dirty="0" smtClean="0"/>
              <a:t>Evaluation goals </a:t>
            </a:r>
            <a:r>
              <a:rPr lang="en-US" b="0" dirty="0" smtClean="0"/>
              <a:t>for a </a:t>
            </a:r>
            <a:br>
              <a:rPr lang="en-US" b="0" dirty="0" smtClean="0"/>
            </a:br>
            <a:r>
              <a:rPr lang="en-US" b="0" dirty="0" smtClean="0"/>
              <a:t>context-based approach</a:t>
            </a:r>
            <a:endParaRPr lang="en-US" b="0" dirty="0"/>
          </a:p>
        </p:txBody>
      </p:sp>
      <p:sp>
        <p:nvSpPr>
          <p:cNvPr id="4" name="Content Placeholder 3"/>
          <p:cNvSpPr>
            <a:spLocks noGrp="1"/>
          </p:cNvSpPr>
          <p:nvPr>
            <p:ph idx="1"/>
          </p:nvPr>
        </p:nvSpPr>
        <p:spPr>
          <a:xfrm>
            <a:off x="838200" y="2304865"/>
            <a:ext cx="10515600" cy="4077890"/>
          </a:xfrm>
        </p:spPr>
        <p:txBody>
          <a:bodyPr>
            <a:normAutofit fontScale="92500" lnSpcReduction="20000"/>
          </a:bodyPr>
          <a:lstStyle/>
          <a:p>
            <a:pPr marL="0" indent="0">
              <a:buNone/>
            </a:pPr>
            <a:r>
              <a:rPr lang="en-US" b="1" dirty="0" smtClean="0">
                <a:solidFill>
                  <a:schemeClr val="bg2">
                    <a:lumMod val="90000"/>
                  </a:schemeClr>
                </a:solidFill>
              </a:rPr>
              <a:t>» </a:t>
            </a:r>
            <a:r>
              <a:rPr lang="en-US" dirty="0" smtClean="0">
                <a:solidFill>
                  <a:schemeClr val="bg2">
                    <a:lumMod val="90000"/>
                  </a:schemeClr>
                </a:solidFill>
              </a:rPr>
              <a:t>Understanding </a:t>
            </a:r>
            <a:r>
              <a:rPr lang="en-US" b="1" dirty="0">
                <a:solidFill>
                  <a:schemeClr val="bg2">
                    <a:lumMod val="90000"/>
                  </a:schemeClr>
                </a:solidFill>
              </a:rPr>
              <a:t>environments and work </a:t>
            </a:r>
            <a:r>
              <a:rPr lang="en-US" b="1" dirty="0" smtClean="0">
                <a:solidFill>
                  <a:schemeClr val="bg2">
                    <a:lumMod val="90000"/>
                  </a:schemeClr>
                </a:solidFill>
              </a:rPr>
              <a:t>practices</a:t>
            </a:r>
          </a:p>
          <a:p>
            <a:pPr marL="0" indent="0">
              <a:buNone/>
            </a:pPr>
            <a:r>
              <a:rPr lang="en-US" sz="1800" dirty="0" smtClean="0">
                <a:solidFill>
                  <a:schemeClr val="bg1"/>
                </a:solidFill>
              </a:rPr>
              <a:t>Understanding people’s work</a:t>
            </a:r>
            <a:r>
              <a:rPr lang="en-US" sz="1800" dirty="0">
                <a:solidFill>
                  <a:schemeClr val="bg1"/>
                </a:solidFill>
              </a:rPr>
              <a:t>, analysis, or information processing </a:t>
            </a:r>
            <a:r>
              <a:rPr lang="en-US" sz="1800" dirty="0" smtClean="0">
                <a:solidFill>
                  <a:schemeClr val="bg1"/>
                </a:solidFill>
              </a:rPr>
              <a:t>practices</a:t>
            </a:r>
          </a:p>
          <a:p>
            <a:pPr marL="0" indent="0">
              <a:buNone/>
            </a:pPr>
            <a:endParaRPr lang="en-US" sz="1800" dirty="0" smtClean="0"/>
          </a:p>
          <a:p>
            <a:pPr marL="0" indent="0">
              <a:buNone/>
            </a:pPr>
            <a:r>
              <a:rPr lang="en-US" b="1" dirty="0" smtClean="0"/>
              <a:t>» </a:t>
            </a:r>
            <a:r>
              <a:rPr lang="en-US" dirty="0" smtClean="0"/>
              <a:t>Evaluating</a:t>
            </a:r>
            <a:r>
              <a:rPr lang="en-US" b="1" dirty="0" smtClean="0"/>
              <a:t> </a:t>
            </a:r>
            <a:r>
              <a:rPr lang="en-US" b="1" dirty="0"/>
              <a:t>visual data analysis and </a:t>
            </a:r>
            <a:r>
              <a:rPr lang="en-US" b="1" dirty="0" smtClean="0"/>
              <a:t>reasoning</a:t>
            </a:r>
          </a:p>
          <a:p>
            <a:pPr marL="0" indent="0">
              <a:buNone/>
            </a:pPr>
            <a:r>
              <a:rPr lang="en-US" sz="1800" dirty="0" smtClean="0">
                <a:solidFill>
                  <a:schemeClr val="tx1">
                    <a:lumMod val="95000"/>
                    <a:lumOff val="5000"/>
                  </a:schemeClr>
                </a:solidFill>
              </a:rPr>
              <a:t>How visualization tools support “analysis </a:t>
            </a:r>
            <a:r>
              <a:rPr lang="en-US" sz="1800" dirty="0">
                <a:solidFill>
                  <a:schemeClr val="tx1">
                    <a:lumMod val="95000"/>
                    <a:lumOff val="5000"/>
                  </a:schemeClr>
                </a:solidFill>
              </a:rPr>
              <a:t>and reasoning </a:t>
            </a:r>
            <a:r>
              <a:rPr lang="en-US" sz="1800" dirty="0" smtClean="0">
                <a:solidFill>
                  <a:schemeClr val="tx1">
                    <a:lumMod val="95000"/>
                    <a:lumOff val="5000"/>
                  </a:schemeClr>
                </a:solidFill>
              </a:rPr>
              <a:t>and </a:t>
            </a:r>
            <a:r>
              <a:rPr lang="en-US" sz="1800" dirty="0">
                <a:solidFill>
                  <a:schemeClr val="tx1">
                    <a:lumMod val="95000"/>
                    <a:lumOff val="5000"/>
                  </a:schemeClr>
                </a:solidFill>
              </a:rPr>
              <a:t>helps to derive relevant knowledge </a:t>
            </a:r>
            <a:r>
              <a:rPr lang="en-US" sz="1800" dirty="0" smtClean="0">
                <a:solidFill>
                  <a:schemeClr val="tx1">
                    <a:lumMod val="95000"/>
                    <a:lumOff val="5000"/>
                  </a:schemeClr>
                </a:solidFill>
              </a:rPr>
              <a:t>from data</a:t>
            </a:r>
          </a:p>
          <a:p>
            <a:pPr marL="0" indent="0">
              <a:buNone/>
            </a:pPr>
            <a:endParaRPr lang="en-US" sz="1800" dirty="0"/>
          </a:p>
          <a:p>
            <a:pPr marL="0" indent="0">
              <a:buNone/>
            </a:pPr>
            <a:r>
              <a:rPr lang="en-US" b="1" dirty="0" smtClean="0">
                <a:solidFill>
                  <a:srgbClr val="D0CECE"/>
                </a:solidFill>
              </a:rPr>
              <a:t>» </a:t>
            </a:r>
            <a:r>
              <a:rPr lang="en-US" dirty="0" smtClean="0">
                <a:solidFill>
                  <a:srgbClr val="D0CECE"/>
                </a:solidFill>
              </a:rPr>
              <a:t>Evaluating</a:t>
            </a:r>
            <a:r>
              <a:rPr lang="en-US" b="1" dirty="0" smtClean="0">
                <a:solidFill>
                  <a:srgbClr val="D0CECE"/>
                </a:solidFill>
              </a:rPr>
              <a:t> </a:t>
            </a:r>
            <a:r>
              <a:rPr lang="en-US" b="1" dirty="0">
                <a:solidFill>
                  <a:srgbClr val="D0CECE"/>
                </a:solidFill>
              </a:rPr>
              <a:t>communication </a:t>
            </a:r>
            <a:r>
              <a:rPr lang="en-US" dirty="0">
                <a:solidFill>
                  <a:srgbClr val="D0CECE"/>
                </a:solidFill>
              </a:rPr>
              <a:t>through </a:t>
            </a:r>
            <a:r>
              <a:rPr lang="en-US" dirty="0" smtClean="0">
                <a:solidFill>
                  <a:srgbClr val="D0CECE"/>
                </a:solidFill>
              </a:rPr>
              <a:t>visualization</a:t>
            </a:r>
          </a:p>
          <a:p>
            <a:pPr marL="0" indent="0">
              <a:buNone/>
            </a:pPr>
            <a:r>
              <a:rPr lang="en-US" sz="1800" dirty="0" smtClean="0">
                <a:solidFill>
                  <a:schemeClr val="bg1"/>
                </a:solidFill>
              </a:rPr>
              <a:t>Assessment </a:t>
            </a:r>
            <a:r>
              <a:rPr lang="en-US" sz="1800" dirty="0">
                <a:solidFill>
                  <a:schemeClr val="bg1"/>
                </a:solidFill>
              </a:rPr>
              <a:t>of "communicative value of a visualization or visual representation in regards </a:t>
            </a:r>
            <a:r>
              <a:rPr lang="en-US" sz="1800" dirty="0" smtClean="0">
                <a:solidFill>
                  <a:schemeClr val="bg1"/>
                </a:solidFill>
              </a:rPr>
              <a:t>to user </a:t>
            </a:r>
            <a:r>
              <a:rPr lang="en-US" sz="1800" dirty="0">
                <a:solidFill>
                  <a:schemeClr val="bg1"/>
                </a:solidFill>
              </a:rPr>
              <a:t>goals </a:t>
            </a:r>
            <a:endParaRPr lang="en-US" sz="1800" dirty="0" smtClean="0">
              <a:solidFill>
                <a:schemeClr val="bg1"/>
              </a:solidFill>
            </a:endParaRPr>
          </a:p>
          <a:p>
            <a:pPr marL="0" indent="0">
              <a:buNone/>
            </a:pPr>
            <a:endParaRPr lang="en-US" sz="1800" dirty="0" smtClean="0">
              <a:solidFill>
                <a:srgbClr val="D0CECE"/>
              </a:solidFill>
            </a:endParaRPr>
          </a:p>
          <a:p>
            <a:pPr marL="0" indent="0">
              <a:buNone/>
            </a:pPr>
            <a:r>
              <a:rPr lang="en-US" b="1" dirty="0" smtClean="0">
                <a:solidFill>
                  <a:srgbClr val="D0CECE"/>
                </a:solidFill>
              </a:rPr>
              <a:t>» </a:t>
            </a:r>
            <a:r>
              <a:rPr lang="en-US" dirty="0" smtClean="0">
                <a:solidFill>
                  <a:srgbClr val="D0CECE"/>
                </a:solidFill>
              </a:rPr>
              <a:t>Evaluating</a:t>
            </a:r>
            <a:r>
              <a:rPr lang="en-US" b="1" dirty="0" smtClean="0">
                <a:solidFill>
                  <a:srgbClr val="D0CECE"/>
                </a:solidFill>
              </a:rPr>
              <a:t> </a:t>
            </a:r>
            <a:r>
              <a:rPr lang="en-US" b="1" dirty="0">
                <a:solidFill>
                  <a:srgbClr val="D0CECE"/>
                </a:solidFill>
              </a:rPr>
              <a:t>collaborative data </a:t>
            </a:r>
            <a:r>
              <a:rPr lang="en-US" b="1" dirty="0" smtClean="0">
                <a:solidFill>
                  <a:srgbClr val="D0CECE"/>
                </a:solidFill>
              </a:rPr>
              <a:t>analysis</a:t>
            </a:r>
          </a:p>
          <a:p>
            <a:pPr marL="0" indent="0">
              <a:buNone/>
            </a:pPr>
            <a:r>
              <a:rPr lang="en-US" sz="1800" dirty="0" smtClean="0">
                <a:solidFill>
                  <a:srgbClr val="FFFFFF"/>
                </a:solidFill>
              </a:rPr>
              <a:t>Extent </a:t>
            </a:r>
            <a:r>
              <a:rPr lang="en-US" sz="1800" dirty="0">
                <a:solidFill>
                  <a:srgbClr val="FFFFFF"/>
                </a:solidFill>
              </a:rPr>
              <a:t>to which a visualization tool </a:t>
            </a:r>
            <a:r>
              <a:rPr lang="en-US" sz="1800" dirty="0" smtClean="0">
                <a:solidFill>
                  <a:srgbClr val="FFFFFF"/>
                </a:solidFill>
              </a:rPr>
              <a:t>supports groups to conduct collaborative </a:t>
            </a:r>
            <a:r>
              <a:rPr lang="en-US" sz="1800" dirty="0">
                <a:solidFill>
                  <a:srgbClr val="FFFFFF"/>
                </a:solidFill>
              </a:rPr>
              <a:t>data </a:t>
            </a:r>
            <a:r>
              <a:rPr lang="en-US" sz="1800" dirty="0" smtClean="0">
                <a:solidFill>
                  <a:srgbClr val="FFFFFF"/>
                </a:solidFill>
              </a:rPr>
              <a:t>analysis</a:t>
            </a:r>
            <a:endParaRPr lang="en-US" sz="1800" dirty="0">
              <a:solidFill>
                <a:srgbClr val="FFFFFF"/>
              </a:solidFill>
            </a:endParaRPr>
          </a:p>
        </p:txBody>
      </p:sp>
      <p:sp>
        <p:nvSpPr>
          <p:cNvPr id="5" name="TextBox 4"/>
          <p:cNvSpPr txBox="1"/>
          <p:nvPr/>
        </p:nvSpPr>
        <p:spPr>
          <a:xfrm>
            <a:off x="9526273" y="6276109"/>
            <a:ext cx="1695672"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Lam et al. 2012</a:t>
            </a:r>
            <a:endParaRPr lang="en-US" i="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831973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Evaluating</a:t>
            </a:r>
            <a:br>
              <a:rPr lang="en-US" b="0" dirty="0" smtClean="0"/>
            </a:br>
            <a:r>
              <a:rPr lang="en-US" dirty="0" smtClean="0"/>
              <a:t>visual </a:t>
            </a:r>
            <a:r>
              <a:rPr lang="en-US" dirty="0"/>
              <a:t>data analysis </a:t>
            </a:r>
            <a:r>
              <a:rPr lang="en-US" b="0" dirty="0"/>
              <a:t>and</a:t>
            </a:r>
            <a:r>
              <a:rPr lang="en-US" dirty="0"/>
              <a:t> reasoning</a:t>
            </a:r>
          </a:p>
        </p:txBody>
      </p:sp>
      <p:sp>
        <p:nvSpPr>
          <p:cNvPr id="3" name="Content Placeholder 2"/>
          <p:cNvSpPr>
            <a:spLocks noGrp="1"/>
          </p:cNvSpPr>
          <p:nvPr>
            <p:ph idx="1"/>
          </p:nvPr>
        </p:nvSpPr>
        <p:spPr>
          <a:xfrm>
            <a:off x="838200" y="2154891"/>
            <a:ext cx="10515600" cy="4351338"/>
          </a:xfrm>
        </p:spPr>
        <p:txBody>
          <a:bodyPr>
            <a:normAutofit/>
          </a:bodyPr>
          <a:lstStyle/>
          <a:p>
            <a:pPr marL="0" indent="0">
              <a:buNone/>
            </a:pPr>
            <a:r>
              <a:rPr lang="en-US" sz="3200" b="1" dirty="0" smtClean="0"/>
              <a:t>Goals:</a:t>
            </a:r>
            <a:endParaRPr lang="en-US" b="1" dirty="0"/>
          </a:p>
          <a:p>
            <a:pPr marL="0" indent="0">
              <a:buNone/>
            </a:pPr>
            <a:r>
              <a:rPr lang="en-US" dirty="0" smtClean="0"/>
              <a:t>How does visualization support data exploration processes?</a:t>
            </a:r>
          </a:p>
          <a:p>
            <a:pPr marL="0" indent="0">
              <a:buNone/>
            </a:pPr>
            <a:endParaRPr lang="en-US" dirty="0"/>
          </a:p>
          <a:p>
            <a:pPr marL="0" indent="0">
              <a:buNone/>
            </a:pPr>
            <a:r>
              <a:rPr lang="en-US" dirty="0" smtClean="0"/>
              <a:t>How does visualization support knowledge discovery?</a:t>
            </a:r>
          </a:p>
          <a:p>
            <a:pPr marL="0" indent="0">
              <a:buNone/>
            </a:pPr>
            <a:endParaRPr lang="en-US" dirty="0"/>
          </a:p>
          <a:p>
            <a:pPr marL="0" indent="0">
              <a:buNone/>
            </a:pPr>
            <a:r>
              <a:rPr lang="en-US" dirty="0" smtClean="0"/>
              <a:t>How does visualization support hypothesis generation?</a:t>
            </a:r>
          </a:p>
          <a:p>
            <a:pPr marL="0" indent="0">
              <a:buNone/>
            </a:pPr>
            <a:endParaRPr lang="en-US" dirty="0"/>
          </a:p>
          <a:p>
            <a:pPr marL="0" indent="0">
              <a:buNone/>
            </a:pPr>
            <a:r>
              <a:rPr lang="en-US" dirty="0" smtClean="0"/>
              <a:t>How does visualization support decision making?</a:t>
            </a:r>
            <a:endParaRPr lang="en-US" dirty="0"/>
          </a:p>
        </p:txBody>
      </p:sp>
    </p:spTree>
    <p:extLst>
      <p:ext uri="{BB962C8B-B14F-4D97-AF65-F5344CB8AC3E}">
        <p14:creationId xmlns:p14="http://schemas.microsoft.com/office/powerpoint/2010/main" val="464424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Evaluating</a:t>
            </a:r>
            <a:br>
              <a:rPr lang="en-US" b="0" dirty="0" smtClean="0"/>
            </a:br>
            <a:r>
              <a:rPr lang="en-US" dirty="0" smtClean="0"/>
              <a:t>visual </a:t>
            </a:r>
            <a:r>
              <a:rPr lang="en-US" dirty="0"/>
              <a:t>data analysis </a:t>
            </a:r>
            <a:r>
              <a:rPr lang="en-US" b="0" dirty="0"/>
              <a:t>and</a:t>
            </a:r>
            <a:r>
              <a:rPr lang="en-US" dirty="0"/>
              <a:t> reasoning</a:t>
            </a:r>
          </a:p>
        </p:txBody>
      </p:sp>
      <p:sp>
        <p:nvSpPr>
          <p:cNvPr id="3" name="Content Placeholder 2"/>
          <p:cNvSpPr>
            <a:spLocks noGrp="1"/>
          </p:cNvSpPr>
          <p:nvPr>
            <p:ph idx="1"/>
          </p:nvPr>
        </p:nvSpPr>
        <p:spPr>
          <a:xfrm>
            <a:off x="838200" y="2154891"/>
            <a:ext cx="10515600" cy="4351338"/>
          </a:xfrm>
        </p:spPr>
        <p:txBody>
          <a:bodyPr>
            <a:normAutofit/>
          </a:bodyPr>
          <a:lstStyle/>
          <a:p>
            <a:pPr marL="0" indent="0">
              <a:buNone/>
            </a:pPr>
            <a:r>
              <a:rPr lang="en-US" sz="3200" b="1" dirty="0" smtClean="0"/>
              <a:t>Methods:</a:t>
            </a:r>
            <a:endParaRPr lang="en-US" b="1" dirty="0"/>
          </a:p>
          <a:p>
            <a:pPr marL="0" indent="0">
              <a:buNone/>
            </a:pPr>
            <a:r>
              <a:rPr lang="en-US" dirty="0" smtClean="0"/>
              <a:t>Case studies</a:t>
            </a:r>
          </a:p>
          <a:p>
            <a:pPr marL="0" indent="0">
              <a:buNone/>
            </a:pPr>
            <a:r>
              <a:rPr lang="en-US" dirty="0" smtClean="0"/>
              <a:t>Laboratory observation and interviews</a:t>
            </a:r>
          </a:p>
          <a:p>
            <a:pPr marL="0" indent="0">
              <a:buNone/>
            </a:pPr>
            <a:r>
              <a:rPr lang="en-US" dirty="0" smtClean="0"/>
              <a:t>Controlled experiment</a:t>
            </a:r>
            <a:endParaRPr lang="en-US" dirty="0"/>
          </a:p>
        </p:txBody>
      </p:sp>
    </p:spTree>
    <p:extLst>
      <p:ext uri="{BB962C8B-B14F-4D97-AF65-F5344CB8AC3E}">
        <p14:creationId xmlns:p14="http://schemas.microsoft.com/office/powerpoint/2010/main" val="395894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tsvspover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23" y="1681285"/>
            <a:ext cx="8273154" cy="3495431"/>
          </a:xfrm>
          <a:prstGeom prst="rect">
            <a:avLst/>
          </a:prstGeom>
        </p:spPr>
      </p:pic>
    </p:spTree>
    <p:extLst>
      <p:ext uri="{BB962C8B-B14F-4D97-AF65-F5344CB8AC3E}">
        <p14:creationId xmlns:p14="http://schemas.microsoft.com/office/powerpoint/2010/main" val="82236211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smtClean="0"/>
              <a:t>a focus on the </a:t>
            </a:r>
            <a:r>
              <a:rPr lang="en-US" dirty="0" smtClean="0"/>
              <a:t>purpose of visualization </a:t>
            </a:r>
            <a:r>
              <a:rPr lang="en-US" b="0" dirty="0" smtClean="0"/>
              <a:t>in the </a:t>
            </a:r>
            <a:r>
              <a:rPr lang="en-US" dirty="0" smtClean="0"/>
              <a:t>data analytic process</a:t>
            </a:r>
            <a:endParaRPr lang="en-US" dirty="0"/>
          </a:p>
        </p:txBody>
      </p:sp>
      <p:sp>
        <p:nvSpPr>
          <p:cNvPr id="5" name="Text Placeholder 4"/>
          <p:cNvSpPr>
            <a:spLocks noGrp="1"/>
          </p:cNvSpPr>
          <p:nvPr>
            <p:ph type="body" idx="1"/>
          </p:nvPr>
        </p:nvSpPr>
        <p:spPr>
          <a:xfrm>
            <a:off x="831850" y="1520232"/>
            <a:ext cx="10515600" cy="478886"/>
          </a:xfrm>
        </p:spPr>
        <p:txBody>
          <a:bodyPr/>
          <a:lstStyle/>
          <a:p>
            <a:r>
              <a:rPr lang="en-US" dirty="0" smtClean="0"/>
              <a:t>In conclusion, </a:t>
            </a:r>
            <a:endParaRPr lang="en-US" dirty="0"/>
          </a:p>
        </p:txBody>
      </p:sp>
    </p:spTree>
    <p:extLst>
      <p:ext uri="{BB962C8B-B14F-4D97-AF65-F5344CB8AC3E}">
        <p14:creationId xmlns:p14="http://schemas.microsoft.com/office/powerpoint/2010/main" val="1755739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85583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97357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570917"/>
            <a:ext cx="10515600" cy="1325563"/>
          </a:xfrm>
        </p:spPr>
        <p:txBody>
          <a:bodyPr/>
          <a:lstStyle/>
          <a:p>
            <a:r>
              <a:rPr lang="en-US" dirty="0" smtClean="0"/>
              <a:t>Evaluation goals </a:t>
            </a:r>
            <a:r>
              <a:rPr lang="en-US" b="0" dirty="0" smtClean="0"/>
              <a:t>for a </a:t>
            </a:r>
            <a:br>
              <a:rPr lang="en-US" b="0" dirty="0" smtClean="0"/>
            </a:br>
            <a:r>
              <a:rPr lang="en-US" b="0" dirty="0" smtClean="0"/>
              <a:t>context-based approach</a:t>
            </a:r>
            <a:endParaRPr lang="en-US" b="0" dirty="0"/>
          </a:p>
        </p:txBody>
      </p:sp>
      <p:sp>
        <p:nvSpPr>
          <p:cNvPr id="4" name="Content Placeholder 3"/>
          <p:cNvSpPr>
            <a:spLocks noGrp="1"/>
          </p:cNvSpPr>
          <p:nvPr>
            <p:ph idx="1"/>
          </p:nvPr>
        </p:nvSpPr>
        <p:spPr>
          <a:xfrm>
            <a:off x="838200" y="2304865"/>
            <a:ext cx="10515600" cy="4077890"/>
          </a:xfrm>
        </p:spPr>
        <p:txBody>
          <a:bodyPr>
            <a:normAutofit lnSpcReduction="10000"/>
          </a:bodyPr>
          <a:lstStyle/>
          <a:p>
            <a:pPr marL="0" indent="0">
              <a:buNone/>
            </a:pPr>
            <a:r>
              <a:rPr lang="en-US" b="1" dirty="0" smtClean="0">
                <a:solidFill>
                  <a:schemeClr val="tx1"/>
                </a:solidFill>
              </a:rPr>
              <a:t>» </a:t>
            </a:r>
            <a:r>
              <a:rPr lang="en-US" dirty="0" smtClean="0">
                <a:solidFill>
                  <a:schemeClr val="tx1"/>
                </a:solidFill>
              </a:rPr>
              <a:t>Understanding </a:t>
            </a:r>
            <a:r>
              <a:rPr lang="en-US" b="1" dirty="0">
                <a:solidFill>
                  <a:schemeClr val="tx1"/>
                </a:solidFill>
              </a:rPr>
              <a:t>environments and work </a:t>
            </a:r>
            <a:r>
              <a:rPr lang="en-US" b="1" dirty="0" smtClean="0">
                <a:solidFill>
                  <a:schemeClr val="tx1"/>
                </a:solidFill>
              </a:rPr>
              <a:t>practices</a:t>
            </a:r>
          </a:p>
          <a:p>
            <a:pPr marL="457200" lvl="1" indent="0">
              <a:buNone/>
            </a:pPr>
            <a:r>
              <a:rPr lang="en-US" sz="1400" dirty="0" smtClean="0">
                <a:solidFill>
                  <a:schemeClr val="tx1"/>
                </a:solidFill>
              </a:rPr>
              <a:t>Understanding people’s work</a:t>
            </a:r>
            <a:r>
              <a:rPr lang="en-US" sz="1400" dirty="0">
                <a:solidFill>
                  <a:schemeClr val="tx1"/>
                </a:solidFill>
              </a:rPr>
              <a:t>, analysis, or information processing </a:t>
            </a:r>
            <a:r>
              <a:rPr lang="en-US" sz="1400" dirty="0" smtClean="0">
                <a:solidFill>
                  <a:schemeClr val="tx1"/>
                </a:solidFill>
              </a:rPr>
              <a:t>practices</a:t>
            </a:r>
          </a:p>
          <a:p>
            <a:pPr marL="0" indent="0">
              <a:buNone/>
            </a:pPr>
            <a:endParaRPr lang="en-US" sz="1800" dirty="0" smtClean="0">
              <a:solidFill>
                <a:schemeClr val="tx1"/>
              </a:solidFill>
            </a:endParaRPr>
          </a:p>
          <a:p>
            <a:pPr marL="0" indent="0">
              <a:buNone/>
            </a:pPr>
            <a:r>
              <a:rPr lang="en-US" b="1" dirty="0" smtClean="0">
                <a:solidFill>
                  <a:schemeClr val="tx1"/>
                </a:solidFill>
              </a:rPr>
              <a:t>» </a:t>
            </a:r>
            <a:r>
              <a:rPr lang="en-US" dirty="0" smtClean="0">
                <a:solidFill>
                  <a:schemeClr val="tx1"/>
                </a:solidFill>
              </a:rPr>
              <a:t>Evaluating</a:t>
            </a:r>
            <a:r>
              <a:rPr lang="en-US" b="1" dirty="0" smtClean="0">
                <a:solidFill>
                  <a:schemeClr val="tx1"/>
                </a:solidFill>
              </a:rPr>
              <a:t> </a:t>
            </a:r>
            <a:r>
              <a:rPr lang="en-US" b="1" dirty="0">
                <a:solidFill>
                  <a:schemeClr val="tx1"/>
                </a:solidFill>
              </a:rPr>
              <a:t>visual data analysis and </a:t>
            </a:r>
            <a:r>
              <a:rPr lang="en-US" b="1" dirty="0" smtClean="0">
                <a:solidFill>
                  <a:schemeClr val="tx1"/>
                </a:solidFill>
              </a:rPr>
              <a:t>reasoning</a:t>
            </a:r>
          </a:p>
          <a:p>
            <a:pPr marL="457200" lvl="1" indent="0">
              <a:buNone/>
            </a:pPr>
            <a:r>
              <a:rPr lang="en-US" sz="1400" dirty="0" smtClean="0">
                <a:solidFill>
                  <a:schemeClr val="tx1"/>
                </a:solidFill>
              </a:rPr>
              <a:t>How visualization tools support “analysis </a:t>
            </a:r>
            <a:r>
              <a:rPr lang="en-US" sz="1400" dirty="0">
                <a:solidFill>
                  <a:schemeClr val="tx1"/>
                </a:solidFill>
              </a:rPr>
              <a:t>and reasoning </a:t>
            </a:r>
            <a:r>
              <a:rPr lang="en-US" sz="1400" dirty="0" smtClean="0">
                <a:solidFill>
                  <a:schemeClr val="tx1"/>
                </a:solidFill>
              </a:rPr>
              <a:t>and </a:t>
            </a:r>
            <a:r>
              <a:rPr lang="en-US" sz="1400" dirty="0">
                <a:solidFill>
                  <a:schemeClr val="tx1"/>
                </a:solidFill>
              </a:rPr>
              <a:t>helps to derive relevant knowledge </a:t>
            </a:r>
            <a:r>
              <a:rPr lang="en-US" sz="1400" dirty="0" smtClean="0">
                <a:solidFill>
                  <a:schemeClr val="tx1"/>
                </a:solidFill>
              </a:rPr>
              <a:t>from data</a:t>
            </a:r>
          </a:p>
          <a:p>
            <a:pPr marL="0" indent="0">
              <a:buNone/>
            </a:pPr>
            <a:endParaRPr lang="en-US" sz="1800" dirty="0">
              <a:solidFill>
                <a:schemeClr val="tx1"/>
              </a:solidFill>
            </a:endParaRPr>
          </a:p>
          <a:p>
            <a:pPr marL="0" indent="0">
              <a:buNone/>
            </a:pPr>
            <a:r>
              <a:rPr lang="en-US" b="1" dirty="0" smtClean="0">
                <a:solidFill>
                  <a:schemeClr val="tx1"/>
                </a:solidFill>
              </a:rPr>
              <a:t>» </a:t>
            </a:r>
            <a:r>
              <a:rPr lang="en-US" dirty="0" smtClean="0">
                <a:solidFill>
                  <a:schemeClr val="tx1"/>
                </a:solidFill>
              </a:rPr>
              <a:t>Evaluating</a:t>
            </a:r>
            <a:r>
              <a:rPr lang="en-US" b="1" dirty="0" smtClean="0">
                <a:solidFill>
                  <a:schemeClr val="tx1"/>
                </a:solidFill>
              </a:rPr>
              <a:t> </a:t>
            </a:r>
            <a:r>
              <a:rPr lang="en-US" b="1" dirty="0">
                <a:solidFill>
                  <a:schemeClr val="tx1"/>
                </a:solidFill>
              </a:rPr>
              <a:t>communication </a:t>
            </a:r>
            <a:r>
              <a:rPr lang="en-US" dirty="0">
                <a:solidFill>
                  <a:schemeClr val="tx1"/>
                </a:solidFill>
              </a:rPr>
              <a:t>through </a:t>
            </a:r>
            <a:r>
              <a:rPr lang="en-US" dirty="0" smtClean="0">
                <a:solidFill>
                  <a:schemeClr val="tx1"/>
                </a:solidFill>
              </a:rPr>
              <a:t>visualization</a:t>
            </a:r>
          </a:p>
          <a:p>
            <a:pPr marL="457200" lvl="1" indent="0">
              <a:buNone/>
            </a:pPr>
            <a:r>
              <a:rPr lang="en-US" sz="1400" dirty="0" smtClean="0">
                <a:solidFill>
                  <a:schemeClr val="tx1"/>
                </a:solidFill>
              </a:rPr>
              <a:t>Assessment </a:t>
            </a:r>
            <a:r>
              <a:rPr lang="en-US" sz="1400" dirty="0">
                <a:solidFill>
                  <a:schemeClr val="tx1"/>
                </a:solidFill>
              </a:rPr>
              <a:t>of "communicative value of a visualization or visual representation in regards </a:t>
            </a:r>
            <a:r>
              <a:rPr lang="en-US" sz="1400" dirty="0" smtClean="0">
                <a:solidFill>
                  <a:schemeClr val="tx1"/>
                </a:solidFill>
              </a:rPr>
              <a:t>to user </a:t>
            </a:r>
            <a:r>
              <a:rPr lang="en-US" sz="1400" dirty="0">
                <a:solidFill>
                  <a:schemeClr val="tx1"/>
                </a:solidFill>
              </a:rPr>
              <a:t>goals </a:t>
            </a:r>
            <a:endParaRPr lang="en-US" sz="1400" dirty="0" smtClean="0">
              <a:solidFill>
                <a:schemeClr val="tx1"/>
              </a:solidFill>
            </a:endParaRPr>
          </a:p>
          <a:p>
            <a:pPr marL="0" indent="0">
              <a:buNone/>
            </a:pPr>
            <a:endParaRPr lang="en-US" sz="1800" dirty="0" smtClean="0">
              <a:solidFill>
                <a:schemeClr val="tx1"/>
              </a:solidFill>
            </a:endParaRPr>
          </a:p>
          <a:p>
            <a:pPr marL="0" indent="0">
              <a:buNone/>
            </a:pPr>
            <a:r>
              <a:rPr lang="en-US" b="1" dirty="0" smtClean="0">
                <a:solidFill>
                  <a:schemeClr val="tx1"/>
                </a:solidFill>
              </a:rPr>
              <a:t>» </a:t>
            </a:r>
            <a:r>
              <a:rPr lang="en-US" dirty="0" smtClean="0">
                <a:solidFill>
                  <a:schemeClr val="tx1"/>
                </a:solidFill>
              </a:rPr>
              <a:t>Evaluating</a:t>
            </a:r>
            <a:r>
              <a:rPr lang="en-US" b="1" dirty="0" smtClean="0">
                <a:solidFill>
                  <a:schemeClr val="tx1"/>
                </a:solidFill>
              </a:rPr>
              <a:t> </a:t>
            </a:r>
            <a:r>
              <a:rPr lang="en-US" b="1" dirty="0">
                <a:solidFill>
                  <a:schemeClr val="tx1"/>
                </a:solidFill>
              </a:rPr>
              <a:t>collaborative data </a:t>
            </a:r>
            <a:r>
              <a:rPr lang="en-US" b="1" dirty="0" smtClean="0">
                <a:solidFill>
                  <a:schemeClr val="tx1"/>
                </a:solidFill>
              </a:rPr>
              <a:t>analysis</a:t>
            </a:r>
          </a:p>
          <a:p>
            <a:pPr marL="457200" lvl="1" indent="0">
              <a:buNone/>
            </a:pPr>
            <a:r>
              <a:rPr lang="en-US" sz="1400" dirty="0" smtClean="0">
                <a:solidFill>
                  <a:schemeClr val="tx1"/>
                </a:solidFill>
              </a:rPr>
              <a:t>Extent </a:t>
            </a:r>
            <a:r>
              <a:rPr lang="en-US" sz="1400" dirty="0">
                <a:solidFill>
                  <a:schemeClr val="tx1"/>
                </a:solidFill>
              </a:rPr>
              <a:t>to which a visualization tool </a:t>
            </a:r>
            <a:r>
              <a:rPr lang="en-US" sz="1400" dirty="0" smtClean="0">
                <a:solidFill>
                  <a:schemeClr val="tx1"/>
                </a:solidFill>
              </a:rPr>
              <a:t>supports groups to conduct collaborative </a:t>
            </a:r>
            <a:r>
              <a:rPr lang="en-US" sz="1400" dirty="0">
                <a:solidFill>
                  <a:schemeClr val="tx1"/>
                </a:solidFill>
              </a:rPr>
              <a:t>data </a:t>
            </a:r>
            <a:r>
              <a:rPr lang="en-US" sz="1400" dirty="0" smtClean="0">
                <a:solidFill>
                  <a:schemeClr val="tx1"/>
                </a:solidFill>
              </a:rPr>
              <a:t>analysis</a:t>
            </a:r>
            <a:endParaRPr lang="en-US" sz="1400" dirty="0">
              <a:solidFill>
                <a:schemeClr val="tx1"/>
              </a:solidFill>
            </a:endParaRPr>
          </a:p>
        </p:txBody>
      </p:sp>
      <p:sp>
        <p:nvSpPr>
          <p:cNvPr id="5" name="TextBox 4"/>
          <p:cNvSpPr txBox="1"/>
          <p:nvPr/>
        </p:nvSpPr>
        <p:spPr>
          <a:xfrm>
            <a:off x="9526273" y="6276109"/>
            <a:ext cx="1695672" cy="369332"/>
          </a:xfrm>
          <a:prstGeom prst="rect">
            <a:avLst/>
          </a:prstGeom>
          <a:noFill/>
        </p:spPr>
        <p:txBody>
          <a:bodyPr wrap="none" rtlCol="0">
            <a:spAutoFit/>
          </a:bodyPr>
          <a:lstStyle/>
          <a:p>
            <a:r>
              <a:rPr lang="en-US" i="1" dirty="0" smtClean="0">
                <a:latin typeface="Times" panose="02020603050405020304" pitchFamily="18" charset="0"/>
                <a:cs typeface="Times" panose="02020603050405020304" pitchFamily="18" charset="0"/>
              </a:rPr>
              <a:t>Lam et al. 2012</a:t>
            </a:r>
            <a:endParaRPr lang="en-US" i="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10151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3896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tovisualization-1.pdf"/>
          <p:cNvPicPr>
            <a:picLocks noChangeAspect="1"/>
          </p:cNvPicPr>
          <p:nvPr/>
        </p:nvPicPr>
        <p:blipFill rotWithShape="1">
          <a:blip r:embed="rId2">
            <a:extLst>
              <a:ext uri="{28A0092B-C50C-407E-A947-70E740481C1C}">
                <a14:useLocalDpi xmlns:a14="http://schemas.microsoft.com/office/drawing/2010/main" val="0"/>
              </a:ext>
            </a:extLst>
          </a:blip>
          <a:srcRect r="63151"/>
          <a:stretch/>
        </p:blipFill>
        <p:spPr>
          <a:xfrm>
            <a:off x="838200" y="1498600"/>
            <a:ext cx="3874894" cy="3860800"/>
          </a:xfrm>
          <a:prstGeom prst="rect">
            <a:avLst/>
          </a:prstGeom>
        </p:spPr>
      </p:pic>
    </p:spTree>
    <p:extLst>
      <p:ext uri="{BB962C8B-B14F-4D97-AF65-F5344CB8AC3E}">
        <p14:creationId xmlns:p14="http://schemas.microsoft.com/office/powerpoint/2010/main" val="38533555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atatovisualization-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98600"/>
            <a:ext cx="10515600" cy="3860800"/>
          </a:xfrm>
          <a:prstGeom prst="rect">
            <a:avLst/>
          </a:prstGeom>
        </p:spPr>
      </p:pic>
    </p:spTree>
    <p:extLst>
      <p:ext uri="{BB962C8B-B14F-4D97-AF65-F5344CB8AC3E}">
        <p14:creationId xmlns:p14="http://schemas.microsoft.com/office/powerpoint/2010/main" val="36370887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tovisualization-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930400"/>
            <a:ext cx="8991600" cy="2984500"/>
          </a:xfrm>
          <a:prstGeom prst="rect">
            <a:avLst/>
          </a:prstGeom>
        </p:spPr>
      </p:pic>
    </p:spTree>
    <p:extLst>
      <p:ext uri="{BB962C8B-B14F-4D97-AF65-F5344CB8AC3E}">
        <p14:creationId xmlns:p14="http://schemas.microsoft.com/office/powerpoint/2010/main" val="4104939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TotalTime>
  <Words>812</Words>
  <Application>Microsoft Macintosh PowerPoint</Application>
  <PresentationFormat>Custom</PresentationFormat>
  <Paragraphs>172</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information VISUALIZATION</vt:lpstr>
      <vt:lpstr>What 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is    a study of transformation  from data to visual representations  </vt:lpstr>
      <vt:lpstr>Visualization is    a study of transformation  from data to visual representations    in order to facilitate ↴     </vt:lpstr>
      <vt:lpstr>Visualization is    a study of transformation  from data to visual representations    in order to facilitate ↴     effective and efficient  cognitive processes  in performing tasks involving data."</vt:lpstr>
      <vt:lpstr>Visualizations   facilitate effective and efficient  cognitive processes</vt:lpstr>
      <vt:lpstr>Visualizations   facilitate performing tasks involving data </vt:lpstr>
      <vt:lpstr>PowerPoint Presentation</vt:lpstr>
      <vt:lpstr>What is  information visualization?  </vt:lpstr>
      <vt:lpstr>What is information visualization?</vt:lpstr>
      <vt:lpstr>PowerPoint Presentation</vt:lpstr>
      <vt:lpstr>PowerPoint Presentation</vt:lpstr>
      <vt:lpstr>PowerPoint Presentation</vt:lpstr>
      <vt:lpstr>why create visualizations?</vt:lpstr>
      <vt:lpstr>"The graph retains the information in the data" </vt:lpstr>
      <vt:lpstr>why create visualizations?</vt:lpstr>
      <vt:lpstr>Visualization saves time.</vt:lpstr>
      <vt:lpstr>PowerPoint Presentation</vt:lpstr>
      <vt:lpstr>how do you assess information visualization?</vt:lpstr>
      <vt:lpstr>Evaluation methods</vt:lpstr>
      <vt:lpstr>Evaluation methods</vt:lpstr>
      <vt:lpstr>PowerPoint Presentation</vt:lpstr>
      <vt:lpstr>designing a  visualization evaluation</vt:lpstr>
      <vt:lpstr>Challenges in visualization evaluation</vt:lpstr>
      <vt:lpstr>Challenges in visualization evaluation</vt:lpstr>
      <vt:lpstr>PowerPoint Presentation</vt:lpstr>
      <vt:lpstr>PowerPoint Presentation</vt:lpstr>
      <vt:lpstr>cognition, usability, tasks</vt:lpstr>
      <vt:lpstr>context</vt:lpstr>
      <vt:lpstr>many researchers urge a context-based approach</vt:lpstr>
      <vt:lpstr>context-based evaluations  are critically needed</vt:lpstr>
      <vt:lpstr>Challenges in visualization evaluation 1</vt:lpstr>
      <vt:lpstr>Challenges in visualization evaluation 2</vt:lpstr>
      <vt:lpstr>PowerPoint Presentation</vt:lpstr>
      <vt:lpstr>What is a context-based approach?</vt:lpstr>
      <vt:lpstr>Evaluation goals for a  context-based approach</vt:lpstr>
      <vt:lpstr>Evaluation methods</vt:lpstr>
      <vt:lpstr>Example of case study format</vt:lpstr>
      <vt:lpstr>Evaluation goals for a  context-based approach</vt:lpstr>
      <vt:lpstr>Evaluating visual data analysis and reasoning</vt:lpstr>
      <vt:lpstr>Evaluating visual data analysis and reasoning</vt:lpstr>
      <vt:lpstr>a focus on the purpose of visualization in the data analytic process</vt:lpstr>
      <vt:lpstr>Questions?</vt:lpstr>
      <vt:lpstr>PowerPoint Presentation</vt:lpstr>
      <vt:lpstr>Evaluation goals for a  context-based approach</vt:lpstr>
    </vt:vector>
  </TitlesOfParts>
  <Company>NIST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Visualization</dc:title>
  <dc:creator>Ploehn, Cathryn A.</dc:creator>
  <cp:lastModifiedBy>Cathryn</cp:lastModifiedBy>
  <cp:revision>32</cp:revision>
  <dcterms:created xsi:type="dcterms:W3CDTF">2015-07-12T12:50:36Z</dcterms:created>
  <dcterms:modified xsi:type="dcterms:W3CDTF">2015-07-13T20:12:17Z</dcterms:modified>
</cp:coreProperties>
</file>